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notesSlides/notesSlide55.xml" ContentType="application/vnd.openxmlformats-officedocument.presentationml.notesSlide+xml"/>
  <Default Extension="jpeg" ContentType="image/jpeg"/>
  <Override PartName="/ppt/notesSlides/notesSlide100.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57"/>
  </p:notesMasterIdLst>
  <p:sldIdLst>
    <p:sldId id="257" r:id="rId2"/>
    <p:sldId id="256" r:id="rId3"/>
    <p:sldId id="262" r:id="rId4"/>
    <p:sldId id="258" r:id="rId5"/>
    <p:sldId id="259" r:id="rId6"/>
    <p:sldId id="260" r:id="rId7"/>
    <p:sldId id="261"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6" r:id="rId22"/>
    <p:sldId id="279" r:id="rId23"/>
    <p:sldId id="280" r:id="rId24"/>
    <p:sldId id="281" r:id="rId25"/>
    <p:sldId id="283" r:id="rId26"/>
    <p:sldId id="288" r:id="rId27"/>
    <p:sldId id="289" r:id="rId28"/>
    <p:sldId id="290" r:id="rId29"/>
    <p:sldId id="291" r:id="rId30"/>
    <p:sldId id="284" r:id="rId31"/>
    <p:sldId id="292" r:id="rId32"/>
    <p:sldId id="285" r:id="rId33"/>
    <p:sldId id="286" r:id="rId34"/>
    <p:sldId id="287" r:id="rId35"/>
    <p:sldId id="293" r:id="rId36"/>
    <p:sldId id="294" r:id="rId37"/>
    <p:sldId id="295" r:id="rId38"/>
    <p:sldId id="296" r:id="rId39"/>
    <p:sldId id="297" r:id="rId40"/>
    <p:sldId id="298" r:id="rId41"/>
    <p:sldId id="299" r:id="rId42"/>
    <p:sldId id="300" r:id="rId43"/>
    <p:sldId id="301" r:id="rId44"/>
    <p:sldId id="302" r:id="rId45"/>
    <p:sldId id="334" r:id="rId46"/>
    <p:sldId id="335" r:id="rId47"/>
    <p:sldId id="336" r:id="rId48"/>
    <p:sldId id="305" r:id="rId49"/>
    <p:sldId id="306" r:id="rId50"/>
    <p:sldId id="307" r:id="rId51"/>
    <p:sldId id="308" r:id="rId52"/>
    <p:sldId id="309" r:id="rId53"/>
    <p:sldId id="310" r:id="rId54"/>
    <p:sldId id="311" r:id="rId55"/>
    <p:sldId id="312" r:id="rId56"/>
    <p:sldId id="313" r:id="rId57"/>
    <p:sldId id="337" r:id="rId58"/>
    <p:sldId id="338" r:id="rId59"/>
    <p:sldId id="339" r:id="rId60"/>
    <p:sldId id="340" r:id="rId61"/>
    <p:sldId id="341" r:id="rId62"/>
    <p:sldId id="342" r:id="rId63"/>
    <p:sldId id="343" r:id="rId64"/>
    <p:sldId id="349" r:id="rId65"/>
    <p:sldId id="314" r:id="rId66"/>
    <p:sldId id="315" r:id="rId67"/>
    <p:sldId id="316" r:id="rId68"/>
    <p:sldId id="344" r:id="rId69"/>
    <p:sldId id="317" r:id="rId70"/>
    <p:sldId id="318" r:id="rId71"/>
    <p:sldId id="319" r:id="rId72"/>
    <p:sldId id="320" r:id="rId73"/>
    <p:sldId id="321" r:id="rId74"/>
    <p:sldId id="527" r:id="rId75"/>
    <p:sldId id="528" r:id="rId76"/>
    <p:sldId id="350" r:id="rId77"/>
    <p:sldId id="351" r:id="rId78"/>
    <p:sldId id="352" r:id="rId79"/>
    <p:sldId id="353" r:id="rId80"/>
    <p:sldId id="354" r:id="rId81"/>
    <p:sldId id="355" r:id="rId82"/>
    <p:sldId id="356" r:id="rId83"/>
    <p:sldId id="357" r:id="rId84"/>
    <p:sldId id="358" r:id="rId85"/>
    <p:sldId id="359" r:id="rId86"/>
    <p:sldId id="360" r:id="rId87"/>
    <p:sldId id="361" r:id="rId88"/>
    <p:sldId id="362" r:id="rId89"/>
    <p:sldId id="363" r:id="rId90"/>
    <p:sldId id="364" r:id="rId91"/>
    <p:sldId id="521" r:id="rId92"/>
    <p:sldId id="365" r:id="rId93"/>
    <p:sldId id="366" r:id="rId94"/>
    <p:sldId id="522" r:id="rId95"/>
    <p:sldId id="523" r:id="rId96"/>
    <p:sldId id="524" r:id="rId97"/>
    <p:sldId id="367" r:id="rId98"/>
    <p:sldId id="531" r:id="rId99"/>
    <p:sldId id="530" r:id="rId100"/>
    <p:sldId id="532" r:id="rId101"/>
    <p:sldId id="533" r:id="rId102"/>
    <p:sldId id="534" r:id="rId103"/>
    <p:sldId id="535" r:id="rId104"/>
    <p:sldId id="536" r:id="rId105"/>
    <p:sldId id="537" r:id="rId106"/>
    <p:sldId id="375" r:id="rId107"/>
    <p:sldId id="377" r:id="rId108"/>
    <p:sldId id="525" r:id="rId109"/>
    <p:sldId id="526" r:id="rId110"/>
    <p:sldId id="381" r:id="rId111"/>
    <p:sldId id="382" r:id="rId112"/>
    <p:sldId id="383" r:id="rId113"/>
    <p:sldId id="384" r:id="rId114"/>
    <p:sldId id="385" r:id="rId115"/>
    <p:sldId id="386" r:id="rId116"/>
    <p:sldId id="387" r:id="rId117"/>
    <p:sldId id="388" r:id="rId118"/>
    <p:sldId id="389" r:id="rId119"/>
    <p:sldId id="390" r:id="rId120"/>
    <p:sldId id="391" r:id="rId121"/>
    <p:sldId id="392" r:id="rId122"/>
    <p:sldId id="393" r:id="rId123"/>
    <p:sldId id="394" r:id="rId124"/>
    <p:sldId id="395" r:id="rId125"/>
    <p:sldId id="396"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412" r:id="rId142"/>
    <p:sldId id="413" r:id="rId143"/>
    <p:sldId id="414" r:id="rId144"/>
    <p:sldId id="415" r:id="rId145"/>
    <p:sldId id="416" r:id="rId146"/>
    <p:sldId id="417" r:id="rId147"/>
    <p:sldId id="418" r:id="rId148"/>
    <p:sldId id="419" r:id="rId149"/>
    <p:sldId id="420" r:id="rId150"/>
    <p:sldId id="421" r:id="rId151"/>
    <p:sldId id="422" r:id="rId152"/>
    <p:sldId id="423" r:id="rId153"/>
    <p:sldId id="424" r:id="rId154"/>
    <p:sldId id="425" r:id="rId155"/>
    <p:sldId id="426" r:id="rId156"/>
    <p:sldId id="427" r:id="rId157"/>
    <p:sldId id="428" r:id="rId158"/>
    <p:sldId id="429" r:id="rId159"/>
    <p:sldId id="430" r:id="rId160"/>
    <p:sldId id="431" r:id="rId161"/>
    <p:sldId id="432" r:id="rId162"/>
    <p:sldId id="433" r:id="rId163"/>
    <p:sldId id="434" r:id="rId164"/>
    <p:sldId id="435" r:id="rId165"/>
    <p:sldId id="538" r:id="rId166"/>
    <p:sldId id="436" r:id="rId167"/>
    <p:sldId id="437" r:id="rId168"/>
    <p:sldId id="539" r:id="rId169"/>
    <p:sldId id="438" r:id="rId170"/>
    <p:sldId id="439" r:id="rId171"/>
    <p:sldId id="540" r:id="rId172"/>
    <p:sldId id="440" r:id="rId173"/>
    <p:sldId id="541" r:id="rId174"/>
    <p:sldId id="542" r:id="rId175"/>
    <p:sldId id="441" r:id="rId176"/>
    <p:sldId id="442" r:id="rId177"/>
    <p:sldId id="443" r:id="rId178"/>
    <p:sldId id="444" r:id="rId179"/>
    <p:sldId id="445" r:id="rId180"/>
    <p:sldId id="446" r:id="rId181"/>
    <p:sldId id="447" r:id="rId182"/>
    <p:sldId id="448" r:id="rId183"/>
    <p:sldId id="449" r:id="rId184"/>
    <p:sldId id="450" r:id="rId185"/>
    <p:sldId id="451" r:id="rId186"/>
    <p:sldId id="452" r:id="rId187"/>
    <p:sldId id="453" r:id="rId188"/>
    <p:sldId id="454" r:id="rId189"/>
    <p:sldId id="455" r:id="rId190"/>
    <p:sldId id="456" r:id="rId191"/>
    <p:sldId id="457" r:id="rId192"/>
    <p:sldId id="458" r:id="rId193"/>
    <p:sldId id="459" r:id="rId194"/>
    <p:sldId id="460" r:id="rId195"/>
    <p:sldId id="461" r:id="rId196"/>
    <p:sldId id="462" r:id="rId197"/>
    <p:sldId id="463" r:id="rId198"/>
    <p:sldId id="464" r:id="rId199"/>
    <p:sldId id="465" r:id="rId200"/>
    <p:sldId id="466" r:id="rId201"/>
    <p:sldId id="467" r:id="rId202"/>
    <p:sldId id="468" r:id="rId203"/>
    <p:sldId id="469" r:id="rId204"/>
    <p:sldId id="470" r:id="rId205"/>
    <p:sldId id="471" r:id="rId206"/>
    <p:sldId id="472" r:id="rId207"/>
    <p:sldId id="473" r:id="rId208"/>
    <p:sldId id="474" r:id="rId209"/>
    <p:sldId id="475" r:id="rId210"/>
    <p:sldId id="476"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3" r:id="rId238"/>
    <p:sldId id="504" r:id="rId239"/>
    <p:sldId id="505" r:id="rId240"/>
    <p:sldId id="506" r:id="rId241"/>
    <p:sldId id="507" r:id="rId242"/>
    <p:sldId id="508" r:id="rId243"/>
    <p:sldId id="509" r:id="rId244"/>
    <p:sldId id="510" r:id="rId245"/>
    <p:sldId id="511" r:id="rId246"/>
    <p:sldId id="512" r:id="rId247"/>
    <p:sldId id="513" r:id="rId248"/>
    <p:sldId id="514" r:id="rId249"/>
    <p:sldId id="515" r:id="rId250"/>
    <p:sldId id="516" r:id="rId251"/>
    <p:sldId id="517" r:id="rId252"/>
    <p:sldId id="518" r:id="rId253"/>
    <p:sldId id="519" r:id="rId254"/>
    <p:sldId id="520" r:id="rId255"/>
    <p:sldId id="348" r:id="rId2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1726C7-F620-4641-A296-633890485471}" type="datetimeFigureOut">
              <a:rPr lang="en-US" smtClean="0"/>
              <a:pPr/>
              <a:t>7/1/2015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BB66A2-85C3-456E-8A44-37A9B43BE7A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6AE9313B-BB90-43BB-BDD1-840B07A41405}" type="slidenum">
              <a:rPr lang="en-US" smtClean="0"/>
              <a:pPr/>
              <a:t>9</a:t>
            </a:fld>
            <a:endParaRPr lang="en-US" smtClean="0"/>
          </a:p>
        </p:txBody>
      </p:sp>
      <p:sp>
        <p:nvSpPr>
          <p:cNvPr id="70659" name="Rectangle 2"/>
          <p:cNvSpPr>
            <a:spLocks noGrp="1" noRot="1" noChangeAspect="1" noChangeArrowheads="1" noTextEdit="1"/>
          </p:cNvSpPr>
          <p:nvPr>
            <p:ph type="sldImg"/>
          </p:nvPr>
        </p:nvSpPr>
        <p:spPr>
          <a:xfrm>
            <a:off x="1341438" y="915988"/>
            <a:ext cx="4176712" cy="3132137"/>
          </a:xfrm>
          <a:solidFill>
            <a:srgbClr val="FFFFFF"/>
          </a:solidFill>
          <a:ln/>
        </p:spPr>
      </p:sp>
      <p:sp>
        <p:nvSpPr>
          <p:cNvPr id="70660" name="Rectangle 3"/>
          <p:cNvSpPr>
            <a:spLocks noGrp="1" noChangeArrowheads="1"/>
          </p:cNvSpPr>
          <p:nvPr>
            <p:ph type="body" idx="1"/>
          </p:nvPr>
        </p:nvSpPr>
        <p:spPr>
          <a:xfrm>
            <a:off x="1046163" y="4352925"/>
            <a:ext cx="4770437" cy="3476625"/>
          </a:xfrm>
          <a:noFill/>
          <a:ln/>
        </p:spPr>
        <p:txBody>
          <a:bodyPr wrap="none" anchor="ct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419B1420-833B-4D6C-B05F-B25C0D0A77F3}" type="slidenum">
              <a:rPr lang="en-US" smtClean="0"/>
              <a:pPr/>
              <a:t>92</a:t>
            </a:fld>
            <a:endParaRPr lang="en-US" smtClean="0"/>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p>
            <a:fld id="{24BBBC0E-E0F1-451A-BF2B-410EC5754204}" type="slidenum">
              <a:rPr lang="en-US" smtClean="0"/>
              <a:pPr/>
              <a:t>252</a:t>
            </a:fld>
            <a:endParaRPr lang="en-US" smtClean="0"/>
          </a:p>
        </p:txBody>
      </p:sp>
      <p:sp>
        <p:nvSpPr>
          <p:cNvPr id="284675" name="Rectangle 2"/>
          <p:cNvSpPr>
            <a:spLocks noGrp="1" noRot="1" noChangeAspect="1" noChangeArrowheads="1" noTextEdit="1"/>
          </p:cNvSpPr>
          <p:nvPr>
            <p:ph type="sldImg"/>
          </p:nvPr>
        </p:nvSpPr>
        <p:spPr>
          <a:ln/>
        </p:spPr>
      </p:sp>
      <p:sp>
        <p:nvSpPr>
          <p:cNvPr id="2846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p:spPr>
        <p:txBody>
          <a:bodyPr/>
          <a:lstStyle/>
          <a:p>
            <a:fld id="{2C6612AF-6890-440F-A519-0451D99C21EF}" type="slidenum">
              <a:rPr lang="en-US" smtClean="0"/>
              <a:pPr/>
              <a:t>253</a:t>
            </a:fld>
            <a:endParaRPr lang="en-US" smtClean="0"/>
          </a:p>
        </p:txBody>
      </p:sp>
      <p:sp>
        <p:nvSpPr>
          <p:cNvPr id="285699" name="Rectangle 2"/>
          <p:cNvSpPr>
            <a:spLocks noGrp="1" noRot="1" noChangeAspect="1" noChangeArrowheads="1" noTextEdit="1"/>
          </p:cNvSpPr>
          <p:nvPr>
            <p:ph type="sldImg"/>
          </p:nvPr>
        </p:nvSpPr>
        <p:spPr>
          <a:ln/>
        </p:spPr>
      </p:sp>
      <p:sp>
        <p:nvSpPr>
          <p:cNvPr id="2857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DF4BDFC7-DE7D-4966-A7C5-C73AA494FE60}" type="slidenum">
              <a:rPr lang="en-US" smtClean="0"/>
              <a:pPr/>
              <a:t>254</a:t>
            </a:fld>
            <a:endParaRPr lang="en-US" smtClean="0"/>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CB143733-253E-4B49-A5BC-86AF6AAF60C3}" type="slidenum">
              <a:rPr lang="en-US" smtClean="0"/>
              <a:pPr/>
              <a:t>255</a:t>
            </a:fld>
            <a:endParaRPr lang="en-US"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01787377-075F-46D9-86ED-9A650A00ADA4}" type="slidenum">
              <a:rPr lang="en-US" smtClean="0"/>
              <a:pPr/>
              <a:t>93</a:t>
            </a:fld>
            <a:endParaRPr lang="en-US" smtClean="0"/>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DAF55450-65BB-41CB-87CD-C82B4EFF0AC1}" type="slidenum">
              <a:rPr lang="en-US" smtClean="0"/>
              <a:pPr/>
              <a:t>97</a:t>
            </a:fld>
            <a:endParaRPr lang="en-US"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B87FE8B5-1557-465A-8FEC-D74DBAD25A82}" type="slidenum">
              <a:rPr lang="en-US" smtClean="0"/>
              <a:pPr/>
              <a:t>106</a:t>
            </a:fld>
            <a:endParaRPr lang="en-US" smtClean="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F5707E91-6D45-46BC-B9D6-6D364C3D73B3}" type="slidenum">
              <a:rPr lang="en-US" smtClean="0"/>
              <a:pPr/>
              <a:t>107</a:t>
            </a:fld>
            <a:endParaRPr lang="en-US" smtClean="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A792D3ED-EE36-4252-A530-BACFB7B49B78}" type="slidenum">
              <a:rPr lang="en-US" smtClean="0"/>
              <a:pPr/>
              <a:t>110</a:t>
            </a:fld>
            <a:endParaRPr lang="en-US" smtClean="0"/>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2FF5B939-E12D-4B46-A3DC-37EEC8C6C2C2}" type="slidenum">
              <a:rPr lang="en-US" smtClean="0"/>
              <a:pPr/>
              <a:t>111</a:t>
            </a:fld>
            <a:endParaRPr lang="en-US" smtClean="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67F681C1-24FB-406C-9570-99AD5B25E8FA}" type="slidenum">
              <a:rPr lang="en-US" smtClean="0"/>
              <a:pPr/>
              <a:t>112</a:t>
            </a:fld>
            <a:endParaRPr lang="en-US" smtClean="0"/>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46CC100B-F102-4677-8DC1-25F711332E1B}" type="slidenum">
              <a:rPr lang="en-US" smtClean="0"/>
              <a:pPr/>
              <a:t>113</a:t>
            </a:fld>
            <a:endParaRPr lang="en-US" smtClean="0"/>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B2B0B658-2F8E-4C93-A4A8-98C63CDE5386}" type="slidenum">
              <a:rPr lang="en-US" smtClean="0"/>
              <a:pPr/>
              <a:t>114</a:t>
            </a:fld>
            <a:endParaRPr lang="en-US" smtClean="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EB8E9842-99B2-4BA4-800C-E060C2C741FE}" type="slidenum">
              <a:rPr lang="en-US" smtClean="0"/>
              <a:pPr/>
              <a:t>38</a:t>
            </a:fld>
            <a:endParaRPr lang="en-US" smtClean="0"/>
          </a:p>
        </p:txBody>
      </p:sp>
      <p:sp>
        <p:nvSpPr>
          <p:cNvPr id="74755" name="Rectangle 2"/>
          <p:cNvSpPr>
            <a:spLocks noGrp="1" noRot="1" noChangeAspect="1" noChangeArrowheads="1" noTextEdit="1"/>
          </p:cNvSpPr>
          <p:nvPr>
            <p:ph type="sldImg"/>
          </p:nvPr>
        </p:nvSpPr>
        <p:spPr>
          <a:xfrm>
            <a:off x="1341438" y="915988"/>
            <a:ext cx="4176712" cy="3132137"/>
          </a:xfrm>
          <a:solidFill>
            <a:srgbClr val="FFFFFF"/>
          </a:solidFill>
          <a:ln/>
        </p:spPr>
      </p:sp>
      <p:sp>
        <p:nvSpPr>
          <p:cNvPr id="74756" name="Rectangle 3"/>
          <p:cNvSpPr>
            <a:spLocks noGrp="1" noChangeArrowheads="1"/>
          </p:cNvSpPr>
          <p:nvPr>
            <p:ph type="body" idx="1"/>
          </p:nvPr>
        </p:nvSpPr>
        <p:spPr>
          <a:xfrm>
            <a:off x="1046163" y="4352925"/>
            <a:ext cx="4770437" cy="3476625"/>
          </a:xfrm>
          <a:noFill/>
          <a:ln/>
        </p:spPr>
        <p:txBody>
          <a:bodyPr wrap="none" anchor="ct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B893112D-D1CE-4E98-B2E0-DE8F7A2F8D08}" type="slidenum">
              <a:rPr lang="en-US" smtClean="0"/>
              <a:pPr/>
              <a:t>115</a:t>
            </a:fld>
            <a:endParaRPr lang="en-US" smtClean="0"/>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D59C68B8-E109-4989-83EF-BD90323C502C}" type="slidenum">
              <a:rPr lang="en-US" smtClean="0"/>
              <a:pPr/>
              <a:t>116</a:t>
            </a:fld>
            <a:endParaRPr lang="en-US" smtClean="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06644305-6DE6-403A-889D-4B8532B504E6}" type="slidenum">
              <a:rPr lang="en-US" smtClean="0"/>
              <a:pPr/>
              <a:t>117</a:t>
            </a:fld>
            <a:endParaRPr lang="en-US" smtClean="0"/>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EEB25C00-57E1-460B-B46A-2B126138B01F}" type="slidenum">
              <a:rPr lang="en-US" smtClean="0"/>
              <a:pPr/>
              <a:t>118</a:t>
            </a:fld>
            <a:endParaRPr lang="en-US" smtClean="0"/>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B4FFDDC4-739C-4ECB-A322-A14D1BACC354}" type="slidenum">
              <a:rPr lang="en-US" smtClean="0"/>
              <a:pPr/>
              <a:t>119</a:t>
            </a:fld>
            <a:endParaRPr lang="en-US" smtClean="0"/>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8510AEC2-3C3C-4FB2-8716-EE4A9DE3941E}" type="slidenum">
              <a:rPr lang="en-US" smtClean="0"/>
              <a:pPr/>
              <a:t>120</a:t>
            </a:fld>
            <a:endParaRPr lang="en-US" smtClean="0"/>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2EA39175-C560-4978-9510-14ECEC81F44F}" type="slidenum">
              <a:rPr lang="en-US" smtClean="0"/>
              <a:pPr/>
              <a:t>121</a:t>
            </a:fld>
            <a:endParaRPr lang="en-US" smtClean="0"/>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A5E1B01D-59B2-4D0A-B122-8424241CDE4D}" type="slidenum">
              <a:rPr lang="en-US" smtClean="0"/>
              <a:pPr/>
              <a:t>122</a:t>
            </a:fld>
            <a:endParaRPr lang="en-US" smtClean="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0D539571-654B-46CA-8843-E7509844291E}" type="slidenum">
              <a:rPr lang="en-US" smtClean="0"/>
              <a:pPr/>
              <a:t>123</a:t>
            </a:fld>
            <a:endParaRPr lang="en-US" smtClean="0"/>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412AF3BE-42A8-4EB9-A8EA-5D2E1EBC6370}" type="slidenum">
              <a:rPr lang="en-US" smtClean="0"/>
              <a:pPr/>
              <a:t>124</a:t>
            </a:fld>
            <a:endParaRPr lang="en-US" smtClean="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564CA752-732D-41D7-9B1A-1FC48622D4B7}" type="slidenum">
              <a:rPr lang="en-US" smtClean="0"/>
              <a:pPr/>
              <a:t>39</a:t>
            </a:fld>
            <a:endParaRPr lang="en-US" smtClean="0"/>
          </a:p>
        </p:txBody>
      </p:sp>
      <p:sp>
        <p:nvSpPr>
          <p:cNvPr id="75779" name="Rectangle 2"/>
          <p:cNvSpPr>
            <a:spLocks noGrp="1" noRot="1" noChangeAspect="1" noChangeArrowheads="1" noTextEdit="1"/>
          </p:cNvSpPr>
          <p:nvPr>
            <p:ph type="sldImg"/>
          </p:nvPr>
        </p:nvSpPr>
        <p:spPr>
          <a:xfrm>
            <a:off x="1341438" y="915988"/>
            <a:ext cx="4176712" cy="3132137"/>
          </a:xfrm>
          <a:solidFill>
            <a:srgbClr val="FFFFFF"/>
          </a:solidFill>
          <a:ln/>
        </p:spPr>
      </p:sp>
      <p:sp>
        <p:nvSpPr>
          <p:cNvPr id="75780" name="Rectangle 3"/>
          <p:cNvSpPr>
            <a:spLocks noGrp="1" noChangeArrowheads="1"/>
          </p:cNvSpPr>
          <p:nvPr>
            <p:ph type="body" idx="1"/>
          </p:nvPr>
        </p:nvSpPr>
        <p:spPr>
          <a:xfrm>
            <a:off x="1046163" y="4352925"/>
            <a:ext cx="4770437" cy="3476625"/>
          </a:xfrm>
          <a:noFill/>
          <a:ln/>
        </p:spPr>
        <p:txBody>
          <a:bodyPr wrap="none" anchor="ct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fld id="{008ECBEE-363E-47C6-BE49-E25F0E2366B2}" type="slidenum">
              <a:rPr lang="en-US" smtClean="0"/>
              <a:pPr/>
              <a:t>125</a:t>
            </a:fld>
            <a:endParaRPr lang="en-US" smtClean="0"/>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6E5C03E4-56D6-44EF-A050-6A6373139613}" type="slidenum">
              <a:rPr lang="en-US" smtClean="0"/>
              <a:pPr/>
              <a:t>126</a:t>
            </a:fld>
            <a:endParaRPr lang="en-US" smtClean="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495B244B-6BF0-4B62-AC77-FC0318879EF4}" type="slidenum">
              <a:rPr lang="en-US" smtClean="0"/>
              <a:pPr/>
              <a:t>127</a:t>
            </a:fld>
            <a:endParaRPr lang="en-US" smtClean="0"/>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BEF828F6-05B1-44F5-83E7-FD7763DEC7DE}" type="slidenum">
              <a:rPr lang="en-US" smtClean="0"/>
              <a:pPr/>
              <a:t>128</a:t>
            </a:fld>
            <a:endParaRPr lang="en-US" smtClean="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27240BBB-F3D9-4C66-875E-B9A11643D557}" type="slidenum">
              <a:rPr lang="en-US" smtClean="0"/>
              <a:pPr/>
              <a:t>129</a:t>
            </a:fld>
            <a:endParaRPr lang="en-US" smtClean="0"/>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45B65182-C982-4A09-9112-2957EB5CB193}" type="slidenum">
              <a:rPr lang="en-US" smtClean="0"/>
              <a:pPr/>
              <a:t>130</a:t>
            </a:fld>
            <a:endParaRPr lang="en-US" smtClean="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91F5E13E-75A3-4E88-8735-4AC4E4DDDB06}" type="slidenum">
              <a:rPr lang="en-US" smtClean="0"/>
              <a:pPr/>
              <a:t>131</a:t>
            </a:fld>
            <a:endParaRPr lang="en-US" smtClean="0"/>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40B8D86B-7B18-487D-9E81-9DFBB579C140}" type="slidenum">
              <a:rPr lang="en-US" smtClean="0"/>
              <a:pPr/>
              <a:t>132</a:t>
            </a:fld>
            <a:endParaRPr lang="en-US" smtClean="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p>
            <a:fld id="{D1D07ABC-9415-4505-B0CA-667EFFD19BBD}" type="slidenum">
              <a:rPr lang="en-US" smtClean="0"/>
              <a:pPr/>
              <a:t>133</a:t>
            </a:fld>
            <a:endParaRPr lang="en-US" smtClean="0"/>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8211F73D-61A8-46AE-A922-B32D1A6566B0}" type="slidenum">
              <a:rPr lang="en-US" smtClean="0"/>
              <a:pPr/>
              <a:t>134</a:t>
            </a:fld>
            <a:endParaRPr lang="en-US" smtClean="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CB143733-253E-4B49-A5BC-86AF6AAF60C3}" type="slidenum">
              <a:rPr lang="en-US" smtClean="0"/>
              <a:pPr/>
              <a:t>77</a:t>
            </a:fld>
            <a:endParaRPr lang="en-US"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D393514D-1056-4E99-87EE-111FACF0AB90}" type="slidenum">
              <a:rPr lang="en-US" smtClean="0"/>
              <a:pPr/>
              <a:t>135</a:t>
            </a:fld>
            <a:endParaRPr lang="en-US" smtClean="0"/>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C16310AB-E01F-4C9D-9D2B-6EB4EC5351D1}" type="slidenum">
              <a:rPr lang="en-US" smtClean="0"/>
              <a:pPr/>
              <a:t>136</a:t>
            </a:fld>
            <a:endParaRPr lang="en-US" smtClean="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478AC631-B414-452F-927C-B91E29FEDCE6}" type="slidenum">
              <a:rPr lang="en-US" smtClean="0"/>
              <a:pPr/>
              <a:t>137</a:t>
            </a:fld>
            <a:endParaRPr lang="en-US" smtClean="0"/>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8F9DB88C-0D48-44C1-8E79-7CD9A4BBF468}" type="slidenum">
              <a:rPr lang="en-US" smtClean="0"/>
              <a:pPr/>
              <a:t>138</a:t>
            </a:fld>
            <a:endParaRPr lang="en-US" smtClean="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5B1A03E2-7BFE-4A45-A1CF-8C6920098EA8}" type="slidenum">
              <a:rPr lang="en-US" smtClean="0"/>
              <a:pPr/>
              <a:t>139</a:t>
            </a:fld>
            <a:endParaRPr lang="en-US" smtClean="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01A034BA-9E43-4E84-8CF3-57D1E9B3AEC3}" type="slidenum">
              <a:rPr lang="en-US" smtClean="0"/>
              <a:pPr/>
              <a:t>140</a:t>
            </a:fld>
            <a:endParaRPr lang="en-US" smtClean="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482F6AF4-48ED-48B2-BEED-F0C4967D6C2F}" type="slidenum">
              <a:rPr lang="en-US" smtClean="0"/>
              <a:pPr/>
              <a:t>141</a:t>
            </a:fld>
            <a:endParaRPr lang="en-US" smtClean="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1BCCCE49-9A68-4315-893D-5821F2252DCE}" type="slidenum">
              <a:rPr lang="en-US" smtClean="0"/>
              <a:pPr/>
              <a:t>142</a:t>
            </a:fld>
            <a:endParaRPr lang="en-US" smtClean="0"/>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927E3A27-0C9A-4416-9AB4-48B51D5FA2AD}" type="slidenum">
              <a:rPr lang="en-US" smtClean="0"/>
              <a:pPr/>
              <a:t>143</a:t>
            </a:fld>
            <a:endParaRPr lang="en-US" smtClean="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55AE5365-3C7E-4321-BC0B-331821A37C89}" type="slidenum">
              <a:rPr lang="en-US" smtClean="0"/>
              <a:pPr/>
              <a:t>144</a:t>
            </a:fld>
            <a:endParaRPr lang="en-US" smtClean="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29AF1F61-32C3-4479-962E-143A28D4ADDF}" type="slidenum">
              <a:rPr lang="en-US" smtClean="0"/>
              <a:pPr/>
              <a:t>79</a:t>
            </a:fld>
            <a:endParaRPr lang="en-US" smtClean="0"/>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37993C30-8353-4749-9D1A-FE456A23C1FB}" type="slidenum">
              <a:rPr lang="en-US" smtClean="0"/>
              <a:pPr/>
              <a:t>145</a:t>
            </a:fld>
            <a:endParaRPr lang="en-US" smtClean="0"/>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652E69A5-B9B3-4AF4-9C02-9C0BFFC46201}" type="slidenum">
              <a:rPr lang="en-US" smtClean="0"/>
              <a:pPr/>
              <a:t>146</a:t>
            </a:fld>
            <a:endParaRPr lang="en-US" smtClean="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7E53E167-DB84-4DE2-B6E5-497FBF3C3D15}" type="slidenum">
              <a:rPr lang="en-US" smtClean="0"/>
              <a:pPr/>
              <a:t>147</a:t>
            </a:fld>
            <a:endParaRPr lang="en-US" smtClean="0"/>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5E2AB3AB-6659-4C20-846D-A2D5D800E9D1}" type="slidenum">
              <a:rPr lang="en-US" smtClean="0"/>
              <a:pPr/>
              <a:t>148</a:t>
            </a:fld>
            <a:endParaRPr lang="en-US" smtClean="0"/>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2070AE07-7ECA-404F-BD4C-652FC5D2C456}" type="slidenum">
              <a:rPr lang="en-US" smtClean="0"/>
              <a:pPr/>
              <a:t>149</a:t>
            </a:fld>
            <a:endParaRPr lang="en-US" smtClean="0"/>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C4F18239-AEBF-401A-99CD-E84006B09DD4}" type="slidenum">
              <a:rPr lang="en-US" smtClean="0"/>
              <a:pPr/>
              <a:t>150</a:t>
            </a:fld>
            <a:endParaRPr lang="en-US" smtClean="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8B4784B8-2ABF-46AD-BEC5-D30F68376F95}" type="slidenum">
              <a:rPr lang="en-US" smtClean="0"/>
              <a:pPr/>
              <a:t>151</a:t>
            </a:fld>
            <a:endParaRPr lang="en-US" smtClean="0"/>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07A629F8-193C-4FDB-A23F-8C22B67362CF}" type="slidenum">
              <a:rPr lang="en-US" smtClean="0"/>
              <a:pPr/>
              <a:t>152</a:t>
            </a:fld>
            <a:endParaRPr lang="en-US" smtClean="0"/>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D8375EB3-BF6E-4577-A67C-0CE8FF7FFC81}" type="slidenum">
              <a:rPr lang="en-US" smtClean="0"/>
              <a:pPr/>
              <a:t>153</a:t>
            </a:fld>
            <a:endParaRPr lang="en-US" smtClean="0"/>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2B518DC3-3733-4894-AF82-5083FA394080}" type="slidenum">
              <a:rPr lang="en-US" smtClean="0"/>
              <a:pPr/>
              <a:t>154</a:t>
            </a:fld>
            <a:endParaRPr lang="en-US" smtClean="0"/>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BF4E0C73-6DBF-46F7-A17B-B34DE3F45F5E}" type="slidenum">
              <a:rPr lang="en-US" smtClean="0"/>
              <a:pPr/>
              <a:t>86</a:t>
            </a:fld>
            <a:endParaRPr lang="en-US" smtClean="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7E8E6608-7C8F-4A75-84B6-27B214B900F7}" type="slidenum">
              <a:rPr lang="en-US" smtClean="0"/>
              <a:pPr/>
              <a:t>155</a:t>
            </a:fld>
            <a:endParaRPr lang="en-US" smtClean="0"/>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06A13131-6698-4E95-BF50-F924A78DBE48}" type="slidenum">
              <a:rPr lang="en-US" smtClean="0"/>
              <a:pPr/>
              <a:t>156</a:t>
            </a:fld>
            <a:endParaRPr lang="en-US" smtClean="0"/>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A03E7AD8-6160-408F-9F2D-C25C81FEAFDD}" type="slidenum">
              <a:rPr lang="en-US" smtClean="0"/>
              <a:pPr/>
              <a:t>157</a:t>
            </a:fld>
            <a:endParaRPr lang="en-US" smtClean="0"/>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A868284A-37B1-47E9-95E5-EE9BD3D63ACC}" type="slidenum">
              <a:rPr lang="en-US" smtClean="0"/>
              <a:pPr/>
              <a:t>158</a:t>
            </a:fld>
            <a:endParaRPr lang="en-US" smtClean="0"/>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1B1D3E4A-27B2-4A3A-AD65-27A7A7D7A9E4}" type="slidenum">
              <a:rPr lang="en-US" smtClean="0"/>
              <a:pPr/>
              <a:t>159</a:t>
            </a:fld>
            <a:endParaRPr lang="en-US" smtClean="0"/>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1EE2BEF2-D7CE-48C9-9D28-210044A4523A}" type="slidenum">
              <a:rPr lang="en-US" smtClean="0"/>
              <a:pPr/>
              <a:t>160</a:t>
            </a:fld>
            <a:endParaRPr lang="en-US" smtClean="0"/>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A72CA822-B27B-48C3-96B9-135371072CCF}" type="slidenum">
              <a:rPr lang="en-US" smtClean="0"/>
              <a:pPr/>
              <a:t>161</a:t>
            </a:fld>
            <a:endParaRPr lang="en-US" smtClean="0"/>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C5F008B0-395B-4C71-B4E8-EB8DE48A28D4}" type="slidenum">
              <a:rPr lang="en-US" smtClean="0"/>
              <a:pPr/>
              <a:t>162</a:t>
            </a:fld>
            <a:endParaRPr lang="en-US" smtClean="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1F5D507F-43AE-4077-9830-CA5B28213C24}" type="slidenum">
              <a:rPr lang="en-US" smtClean="0"/>
              <a:pPr/>
              <a:t>163</a:t>
            </a:fld>
            <a:endParaRPr lang="en-US" smtClean="0"/>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B44A8770-E295-40C6-9F0A-C49080C05A81}" type="slidenum">
              <a:rPr lang="en-US" smtClean="0"/>
              <a:pPr/>
              <a:t>164</a:t>
            </a:fld>
            <a:endParaRPr lang="en-US" smtClean="0"/>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7AAF0910-D516-4C44-B18A-E8E723EDB6E5}" type="slidenum">
              <a:rPr lang="en-US" smtClean="0"/>
              <a:pPr/>
              <a:t>88</a:t>
            </a:fld>
            <a:endParaRPr lang="en-US" smtClean="0"/>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23FA3DF7-0B33-4115-9365-FBDA5CD01346}" type="slidenum">
              <a:rPr lang="en-US" smtClean="0"/>
              <a:pPr/>
              <a:t>166</a:t>
            </a:fld>
            <a:endParaRPr lang="en-US" smtClean="0"/>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E13E1907-4D9C-4942-B403-91587CF788A3}" type="slidenum">
              <a:rPr lang="en-US" smtClean="0"/>
              <a:pPr/>
              <a:t>167</a:t>
            </a:fld>
            <a:endParaRPr lang="en-US" smtClean="0"/>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5BB8A2EF-5930-4A16-B5F0-7B8A5E4F32B7}" type="slidenum">
              <a:rPr lang="en-US" smtClean="0"/>
              <a:pPr/>
              <a:t>169</a:t>
            </a:fld>
            <a:endParaRPr lang="en-US" smtClean="0"/>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FD22958C-12E5-4DD5-B9FF-B462EFE8DFE8}" type="slidenum">
              <a:rPr lang="en-US" smtClean="0"/>
              <a:pPr/>
              <a:t>170</a:t>
            </a:fld>
            <a:endParaRPr lang="en-US" smtClean="0"/>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095B8E32-3601-4EE5-81B7-EED68193CAB9}" type="slidenum">
              <a:rPr lang="en-US" smtClean="0"/>
              <a:pPr/>
              <a:t>172</a:t>
            </a:fld>
            <a:endParaRPr lang="en-US" smtClean="0"/>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6C4CF739-2DC0-4706-96A0-5C3C3AA5A669}" type="slidenum">
              <a:rPr lang="en-US" smtClean="0"/>
              <a:pPr/>
              <a:t>175</a:t>
            </a:fld>
            <a:endParaRPr lang="en-US" smtClean="0"/>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5BC7400B-93CF-4956-98A0-369730B9B974}" type="slidenum">
              <a:rPr lang="en-US" smtClean="0"/>
              <a:pPr/>
              <a:t>176</a:t>
            </a:fld>
            <a:endParaRPr lang="en-US" smtClean="0"/>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2F0FC471-9950-471B-821A-A45B867DF10F}" type="slidenum">
              <a:rPr lang="en-US" smtClean="0"/>
              <a:pPr/>
              <a:t>177</a:t>
            </a:fld>
            <a:endParaRPr lang="en-US" smtClean="0"/>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EA254D50-DBB1-4E2A-8736-0CEA8A35C1B1}" type="slidenum">
              <a:rPr lang="en-US" smtClean="0"/>
              <a:pPr/>
              <a:t>178</a:t>
            </a:fld>
            <a:endParaRPr lang="en-US" smtClean="0"/>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86ACA606-4E2C-42A8-8EC8-F1D326CDECF0}" type="slidenum">
              <a:rPr lang="en-US" smtClean="0"/>
              <a:pPr/>
              <a:t>179</a:t>
            </a:fld>
            <a:endParaRPr lang="en-US" smtClean="0"/>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810805AA-4769-40C8-AD62-76EA5C206755}" type="slidenum">
              <a:rPr lang="en-US" smtClean="0"/>
              <a:pPr/>
              <a:t>89</a:t>
            </a:fld>
            <a:endParaRPr lang="en-US" smtClean="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63411D2C-2962-4C0D-8839-D3C0A947CA45}" type="slidenum">
              <a:rPr lang="en-US" smtClean="0"/>
              <a:pPr/>
              <a:t>180</a:t>
            </a:fld>
            <a:endParaRPr lang="en-US" smtClean="0"/>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C1F22F3E-3D19-4E08-9604-BC8A0AB7A14C}" type="slidenum">
              <a:rPr lang="en-US" smtClean="0"/>
              <a:pPr/>
              <a:t>181</a:t>
            </a:fld>
            <a:endParaRPr lang="en-US" smtClean="0"/>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p>
            <a:fld id="{F0D714ED-31C0-4F26-9BC1-D0AC4962BA93}" type="slidenum">
              <a:rPr lang="en-US" smtClean="0"/>
              <a:pPr/>
              <a:t>182</a:t>
            </a:fld>
            <a:endParaRPr lang="en-US" smtClean="0"/>
          </a:p>
        </p:txBody>
      </p:sp>
      <p:sp>
        <p:nvSpPr>
          <p:cNvPr id="266243" name="Rectangle 2"/>
          <p:cNvSpPr>
            <a:spLocks noGrp="1" noRot="1" noChangeAspect="1" noChangeArrowheads="1" noTextEdit="1"/>
          </p:cNvSpPr>
          <p:nvPr>
            <p:ph type="sldImg"/>
          </p:nvPr>
        </p:nvSpPr>
        <p:spPr>
          <a:ln/>
        </p:spPr>
      </p:sp>
      <p:sp>
        <p:nvSpPr>
          <p:cNvPr id="2662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D3DFFD8D-7B3F-4820-B790-51E11F44DF3F}" type="slidenum">
              <a:rPr lang="en-US" smtClean="0"/>
              <a:pPr/>
              <a:t>183</a:t>
            </a:fld>
            <a:endParaRPr lang="en-US" smtClean="0"/>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41E11AF4-2FB7-48CC-9781-EEF88C203600}" type="slidenum">
              <a:rPr lang="en-US" smtClean="0"/>
              <a:pPr/>
              <a:t>184</a:t>
            </a:fld>
            <a:endParaRPr lang="en-US" smtClean="0"/>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B13F2F22-291F-4613-8154-5B91E034BC25}" type="slidenum">
              <a:rPr lang="en-US" smtClean="0"/>
              <a:pPr/>
              <a:t>185</a:t>
            </a:fld>
            <a:endParaRPr lang="en-US" smtClean="0"/>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5CC381E4-52EC-40DD-BD71-DCEE5961B304}" type="slidenum">
              <a:rPr lang="en-US" smtClean="0"/>
              <a:pPr/>
              <a:t>186</a:t>
            </a:fld>
            <a:endParaRPr lang="en-US" smtClean="0"/>
          </a:p>
        </p:txBody>
      </p:sp>
      <p:sp>
        <p:nvSpPr>
          <p:cNvPr id="270339" name="Rectangle 2"/>
          <p:cNvSpPr>
            <a:spLocks noGrp="1" noRot="1" noChangeAspect="1" noChangeArrowheads="1" noTextEdit="1"/>
          </p:cNvSpPr>
          <p:nvPr>
            <p:ph type="sldImg"/>
          </p:nvPr>
        </p:nvSpPr>
        <p:spPr>
          <a:ln/>
        </p:spPr>
      </p:sp>
      <p:sp>
        <p:nvSpPr>
          <p:cNvPr id="2703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A6D4D856-DC9D-4DB4-9420-A121FCDB9BD6}" type="slidenum">
              <a:rPr lang="en-US" smtClean="0"/>
              <a:pPr/>
              <a:t>187</a:t>
            </a:fld>
            <a:endParaRPr lang="en-US" smtClean="0"/>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12271087-19A3-4A7E-B338-D1994F11FBC7}" type="slidenum">
              <a:rPr lang="en-US" smtClean="0"/>
              <a:pPr/>
              <a:t>188</a:t>
            </a:fld>
            <a:endParaRPr lang="en-US" smtClean="0"/>
          </a:p>
        </p:txBody>
      </p:sp>
      <p:sp>
        <p:nvSpPr>
          <p:cNvPr id="272387" name="Rectangle 2"/>
          <p:cNvSpPr>
            <a:spLocks noGrp="1" noRot="1" noChangeAspect="1" noChangeArrowheads="1" noTextEdit="1"/>
          </p:cNvSpPr>
          <p:nvPr>
            <p:ph type="sldImg"/>
          </p:nvPr>
        </p:nvSpPr>
        <p:spPr>
          <a:ln/>
        </p:spPr>
      </p:sp>
      <p:sp>
        <p:nvSpPr>
          <p:cNvPr id="2723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695E1E5D-F925-4D6A-8421-2A86E5596CFD}" type="slidenum">
              <a:rPr lang="en-US" smtClean="0"/>
              <a:pPr/>
              <a:t>189</a:t>
            </a:fld>
            <a:endParaRPr lang="en-US" smtClean="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47F38581-9621-467C-BC9A-A94891D209FF}" type="slidenum">
              <a:rPr lang="en-US" smtClean="0"/>
              <a:pPr/>
              <a:t>90</a:t>
            </a:fld>
            <a:endParaRPr lang="en-US" smtClean="0"/>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170C2D8B-6E9F-43A3-A0A4-84C1C130017F}" type="slidenum">
              <a:rPr lang="en-US" smtClean="0"/>
              <a:pPr/>
              <a:t>190</a:t>
            </a:fld>
            <a:endParaRPr lang="en-US" smtClean="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p>
            <a:fld id="{3F131679-A82F-46B0-98B4-AF70A1259A9E}" type="slidenum">
              <a:rPr lang="en-US" smtClean="0"/>
              <a:pPr/>
              <a:t>191</a:t>
            </a:fld>
            <a:endParaRPr lang="en-US" smtClean="0"/>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287AEFA6-6B6A-4AAB-B581-644D28E13021}" type="slidenum">
              <a:rPr lang="en-US" smtClean="0"/>
              <a:pPr/>
              <a:t>192</a:t>
            </a:fld>
            <a:endParaRPr lang="en-US" smtClean="0"/>
          </a:p>
        </p:txBody>
      </p:sp>
      <p:sp>
        <p:nvSpPr>
          <p:cNvPr id="276483" name="Rectangle 2"/>
          <p:cNvSpPr>
            <a:spLocks noGrp="1" noRot="1" noChangeAspect="1" noChangeArrowheads="1" noTextEdit="1"/>
          </p:cNvSpPr>
          <p:nvPr>
            <p:ph type="sldImg"/>
          </p:nvPr>
        </p:nvSpPr>
        <p:spPr>
          <a:ln/>
        </p:spPr>
      </p:sp>
      <p:sp>
        <p:nvSpPr>
          <p:cNvPr id="2764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B8F7AD47-1244-42FD-B1E4-8CFE5306E954}" type="slidenum">
              <a:rPr lang="en-US" smtClean="0"/>
              <a:pPr/>
              <a:t>193</a:t>
            </a:fld>
            <a:endParaRPr lang="en-US" smtClean="0"/>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38B9EDEF-464B-4A80-ACD1-7CD13814D960}" type="slidenum">
              <a:rPr lang="en-US" smtClean="0"/>
              <a:pPr/>
              <a:t>194</a:t>
            </a:fld>
            <a:endParaRPr lang="en-US" smtClean="0"/>
          </a:p>
        </p:txBody>
      </p:sp>
      <p:sp>
        <p:nvSpPr>
          <p:cNvPr id="278531" name="Rectangle 2"/>
          <p:cNvSpPr>
            <a:spLocks noGrp="1" noRot="1" noChangeAspect="1" noChangeArrowheads="1" noTextEdit="1"/>
          </p:cNvSpPr>
          <p:nvPr>
            <p:ph type="sldImg"/>
          </p:nvPr>
        </p:nvSpPr>
        <p:spPr>
          <a:ln/>
        </p:spPr>
      </p:sp>
      <p:sp>
        <p:nvSpPr>
          <p:cNvPr id="2785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FA5F09D3-B96B-402C-BED1-15463600ED58}" type="slidenum">
              <a:rPr lang="en-US" smtClean="0"/>
              <a:pPr/>
              <a:t>195</a:t>
            </a:fld>
            <a:endParaRPr lang="en-US" smtClean="0"/>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C28C5F33-6CDB-4A21-A749-37C9DAD922C3}" type="slidenum">
              <a:rPr lang="en-US" smtClean="0"/>
              <a:pPr/>
              <a:t>196</a:t>
            </a:fld>
            <a:endParaRPr lang="en-US" smtClean="0"/>
          </a:p>
        </p:txBody>
      </p:sp>
      <p:sp>
        <p:nvSpPr>
          <p:cNvPr id="280579" name="Rectangle 2"/>
          <p:cNvSpPr>
            <a:spLocks noGrp="1" noRot="1" noChangeAspect="1" noChangeArrowheads="1" noTextEdit="1"/>
          </p:cNvSpPr>
          <p:nvPr>
            <p:ph type="sldImg"/>
          </p:nvPr>
        </p:nvSpPr>
        <p:spPr>
          <a:ln/>
        </p:spPr>
      </p:sp>
      <p:sp>
        <p:nvSpPr>
          <p:cNvPr id="2805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p>
            <a:fld id="{8F43F60C-73BF-45A3-B9B9-247B65B72E71}" type="slidenum">
              <a:rPr lang="en-US" smtClean="0"/>
              <a:pPr/>
              <a:t>197</a:t>
            </a:fld>
            <a:endParaRPr lang="en-US" smtClean="0"/>
          </a:p>
        </p:txBody>
      </p:sp>
      <p:sp>
        <p:nvSpPr>
          <p:cNvPr id="281603" name="Rectangle 2"/>
          <p:cNvSpPr>
            <a:spLocks noGrp="1" noRot="1" noChangeAspect="1" noChangeArrowheads="1" noTextEdit="1"/>
          </p:cNvSpPr>
          <p:nvPr>
            <p:ph type="sldImg"/>
          </p:nvPr>
        </p:nvSpPr>
        <p:spPr>
          <a:ln/>
        </p:spPr>
      </p:sp>
      <p:sp>
        <p:nvSpPr>
          <p:cNvPr id="281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582922FE-C79D-419A-9B6F-CC5EA5A0C594}" type="slidenum">
              <a:rPr lang="en-US" smtClean="0"/>
              <a:pPr/>
              <a:t>198</a:t>
            </a:fld>
            <a:endParaRPr lang="en-US" smtClean="0"/>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p>
            <a:fld id="{6A101120-32AB-490E-851F-9CED6FDFAFE4}" type="slidenum">
              <a:rPr lang="en-US" smtClean="0"/>
              <a:pPr/>
              <a:t>199</a:t>
            </a:fld>
            <a:endParaRPr lang="en-US" smtClean="0"/>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7/1/2015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7/1/2015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7/1/2015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r>
              <a:rPr lang="en-US"/>
              <a:t>Computer Networks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89E49495-1B39-474E-BCC3-180F08FE5F1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7/1/2015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D8BD707-D9CF-40AE-B4C6-C98DA3205C09}" type="datetimeFigureOut">
              <a:rPr lang="en-US" smtClean="0"/>
              <a:pPr/>
              <a:t>7/1/2015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1D8BD707-D9CF-40AE-B4C6-C98DA3205C09}" type="datetimeFigureOut">
              <a:rPr lang="en-US" smtClean="0"/>
              <a:pPr/>
              <a:t>7/1/2015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1D8BD707-D9CF-40AE-B4C6-C98DA3205C09}" type="datetimeFigureOut">
              <a:rPr lang="en-US" smtClean="0"/>
              <a:pPr/>
              <a:t>7/1/2015</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1D8BD707-D9CF-40AE-B4C6-C98DA3205C09}" type="datetimeFigureOut">
              <a:rPr lang="en-US" smtClean="0"/>
              <a:pPr/>
              <a:t>7/1/2015</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1D8BD707-D9CF-40AE-B4C6-C98DA3205C09}" type="datetimeFigureOut">
              <a:rPr lang="en-US" smtClean="0"/>
              <a:pPr/>
              <a:t>7/1/2015</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1D8BD707-D9CF-40AE-B4C6-C98DA3205C09}" type="datetimeFigureOut">
              <a:rPr lang="en-US" smtClean="0"/>
              <a:pPr/>
              <a:t>7/1/2015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1D8BD707-D9CF-40AE-B4C6-C98DA3205C09}" type="datetimeFigureOut">
              <a:rPr lang="en-US" smtClean="0"/>
              <a:pPr/>
              <a:t>7/1/2015</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371600"/>
            <a:ext cx="8229600" cy="475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cs typeface="Arial" charset="0"/>
              </a:defRPr>
            </a:lvl1pPr>
          </a:lstStyle>
          <a:p>
            <a:fld id="{1D8BD707-D9CF-40AE-B4C6-C98DA3205C09}" type="datetimeFigureOut">
              <a:rPr lang="en-US" smtClean="0"/>
              <a:pPr/>
              <a:t>7/1/2015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cs typeface="Arial"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cs typeface="Arial" charset="0"/>
              </a:defRPr>
            </a:lvl1pPr>
          </a:lstStyle>
          <a:p>
            <a:fld id="{B6F15528-21DE-4FAA-801E-634DDDAF4B2B}" type="slidenum">
              <a:rPr lang="en-US" smtClean="0"/>
              <a:pPr/>
              <a:t>‹#›</a:t>
            </a:fld>
            <a:endParaRPr lang="en-US"/>
          </a:p>
        </p:txBody>
      </p:sp>
      <p:grpSp>
        <p:nvGrpSpPr>
          <p:cNvPr id="2" name="Group 9"/>
          <p:cNvGrpSpPr>
            <a:grpSpLocks/>
          </p:cNvGrpSpPr>
          <p:nvPr/>
        </p:nvGrpSpPr>
        <p:grpSpPr bwMode="auto">
          <a:xfrm>
            <a:off x="0" y="0"/>
            <a:ext cx="9144000" cy="6858000"/>
            <a:chOff x="0" y="0"/>
            <a:chExt cx="9144000" cy="6858000"/>
          </a:xfrm>
        </p:grpSpPr>
        <p:sp>
          <p:nvSpPr>
            <p:cNvPr id="7" name="Rectangle 6"/>
            <p:cNvSpPr/>
            <p:nvPr userDrawn="1"/>
          </p:nvSpPr>
          <p:spPr>
            <a:xfrm>
              <a:off x="0" y="0"/>
              <a:ext cx="9144000" cy="4603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userDrawn="1"/>
          </p:nvSpPr>
          <p:spPr>
            <a:xfrm>
              <a:off x="0" y="152400"/>
              <a:ext cx="9144000" cy="1524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userDrawn="1"/>
          </p:nvSpPr>
          <p:spPr>
            <a:xfrm>
              <a:off x="0" y="6811963"/>
              <a:ext cx="9144000" cy="4603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1" fontAlgn="base" hangingPunct="1">
        <a:spcBef>
          <a:spcPct val="0"/>
        </a:spcBef>
        <a:spcAft>
          <a:spcPct val="0"/>
        </a:spcAft>
        <a:defRPr sz="3600" kern="1200">
          <a:solidFill>
            <a:schemeClr val="tx1"/>
          </a:solidFill>
          <a:latin typeface="Calisto MT" pitchFamily="18" charset="0"/>
          <a:ea typeface="+mj-ea"/>
          <a:cs typeface="+mj-cs"/>
        </a:defRPr>
      </a:lvl1pPr>
      <a:lvl2pPr algn="ctr" rtl="0" eaLnBrk="1" fontAlgn="base" hangingPunct="1">
        <a:spcBef>
          <a:spcPct val="0"/>
        </a:spcBef>
        <a:spcAft>
          <a:spcPct val="0"/>
        </a:spcAft>
        <a:defRPr sz="3600">
          <a:solidFill>
            <a:schemeClr val="tx1"/>
          </a:solidFill>
          <a:latin typeface="Calisto MT" pitchFamily="18" charset="0"/>
        </a:defRPr>
      </a:lvl2pPr>
      <a:lvl3pPr algn="ctr" rtl="0" eaLnBrk="1" fontAlgn="base" hangingPunct="1">
        <a:spcBef>
          <a:spcPct val="0"/>
        </a:spcBef>
        <a:spcAft>
          <a:spcPct val="0"/>
        </a:spcAft>
        <a:defRPr sz="3600">
          <a:solidFill>
            <a:schemeClr val="tx1"/>
          </a:solidFill>
          <a:latin typeface="Calisto MT" pitchFamily="18" charset="0"/>
        </a:defRPr>
      </a:lvl3pPr>
      <a:lvl4pPr algn="ctr" rtl="0" eaLnBrk="1" fontAlgn="base" hangingPunct="1">
        <a:spcBef>
          <a:spcPct val="0"/>
        </a:spcBef>
        <a:spcAft>
          <a:spcPct val="0"/>
        </a:spcAft>
        <a:defRPr sz="3600">
          <a:solidFill>
            <a:schemeClr val="tx1"/>
          </a:solidFill>
          <a:latin typeface="Calisto MT" pitchFamily="18" charset="0"/>
        </a:defRPr>
      </a:lvl4pPr>
      <a:lvl5pPr algn="ctr" rtl="0" eaLnBrk="1" fontAlgn="base" hangingPunct="1">
        <a:spcBef>
          <a:spcPct val="0"/>
        </a:spcBef>
        <a:spcAft>
          <a:spcPct val="0"/>
        </a:spcAft>
        <a:defRPr sz="3600">
          <a:solidFill>
            <a:schemeClr val="tx1"/>
          </a:solidFill>
          <a:latin typeface="Calisto MT" pitchFamily="18" charset="0"/>
        </a:defRPr>
      </a:lvl5pPr>
      <a:lvl6pPr marL="457200" algn="ctr" rtl="0" eaLnBrk="1" fontAlgn="base" hangingPunct="1">
        <a:spcBef>
          <a:spcPct val="0"/>
        </a:spcBef>
        <a:spcAft>
          <a:spcPct val="0"/>
        </a:spcAft>
        <a:defRPr sz="3600">
          <a:solidFill>
            <a:schemeClr val="tx1"/>
          </a:solidFill>
          <a:latin typeface="Calisto MT" pitchFamily="18" charset="0"/>
        </a:defRPr>
      </a:lvl6pPr>
      <a:lvl7pPr marL="914400" algn="ctr" rtl="0" eaLnBrk="1" fontAlgn="base" hangingPunct="1">
        <a:spcBef>
          <a:spcPct val="0"/>
        </a:spcBef>
        <a:spcAft>
          <a:spcPct val="0"/>
        </a:spcAft>
        <a:defRPr sz="3600">
          <a:solidFill>
            <a:schemeClr val="tx1"/>
          </a:solidFill>
          <a:latin typeface="Calisto MT" pitchFamily="18" charset="0"/>
        </a:defRPr>
      </a:lvl7pPr>
      <a:lvl8pPr marL="1371600" algn="ctr" rtl="0" eaLnBrk="1" fontAlgn="base" hangingPunct="1">
        <a:spcBef>
          <a:spcPct val="0"/>
        </a:spcBef>
        <a:spcAft>
          <a:spcPct val="0"/>
        </a:spcAft>
        <a:defRPr sz="3600">
          <a:solidFill>
            <a:schemeClr val="tx1"/>
          </a:solidFill>
          <a:latin typeface="Calisto MT" pitchFamily="18" charset="0"/>
        </a:defRPr>
      </a:lvl8pPr>
      <a:lvl9pPr marL="1828800" algn="ctr" rtl="0" eaLnBrk="1" fontAlgn="base" hangingPunct="1">
        <a:spcBef>
          <a:spcPct val="0"/>
        </a:spcBef>
        <a:spcAft>
          <a:spcPct val="0"/>
        </a:spcAft>
        <a:defRPr sz="3600">
          <a:solidFill>
            <a:schemeClr val="tx1"/>
          </a:solidFill>
          <a:latin typeface="Calisto MT" pitchFamily="18" charset="0"/>
        </a:defRPr>
      </a:lvl9pPr>
    </p:titleStyle>
    <p:bodyStyle>
      <a:lvl1pPr marL="342900" indent="-342900" algn="l" rtl="0" eaLnBrk="1" fontAlgn="base" hangingPunct="1">
        <a:lnSpc>
          <a:spcPct val="150000"/>
        </a:lnSpc>
        <a:spcBef>
          <a:spcPct val="20000"/>
        </a:spcBef>
        <a:spcAft>
          <a:spcPct val="0"/>
        </a:spcAft>
        <a:buFont typeface="Arial" charset="0"/>
        <a:buChar char="•"/>
        <a:defRPr sz="2000" kern="1200">
          <a:solidFill>
            <a:schemeClr val="tx1"/>
          </a:solidFill>
          <a:latin typeface="Bookman Old Style" pitchFamily="18" charset="0"/>
          <a:ea typeface="+mn-ea"/>
          <a:cs typeface="+mn-cs"/>
        </a:defRPr>
      </a:lvl1pPr>
      <a:lvl2pPr marL="742950" indent="-285750" algn="l" rtl="0" eaLnBrk="1" fontAlgn="base" hangingPunct="1">
        <a:lnSpc>
          <a:spcPct val="150000"/>
        </a:lnSpc>
        <a:spcBef>
          <a:spcPct val="20000"/>
        </a:spcBef>
        <a:spcAft>
          <a:spcPct val="0"/>
        </a:spcAft>
        <a:buFont typeface="Arial" charset="0"/>
        <a:buChar char="–"/>
        <a:defRPr sz="2000" kern="1200">
          <a:solidFill>
            <a:schemeClr val="tx1"/>
          </a:solidFill>
          <a:latin typeface="Bookman Old Style" pitchFamily="18" charset="0"/>
          <a:ea typeface="+mn-ea"/>
          <a:cs typeface="+mn-cs"/>
        </a:defRPr>
      </a:lvl2pPr>
      <a:lvl3pPr marL="1143000" indent="-228600" algn="l" rtl="0" eaLnBrk="1" fontAlgn="base" hangingPunct="1">
        <a:lnSpc>
          <a:spcPct val="150000"/>
        </a:lnSpc>
        <a:spcBef>
          <a:spcPct val="20000"/>
        </a:spcBef>
        <a:spcAft>
          <a:spcPct val="0"/>
        </a:spcAft>
        <a:buFont typeface="Arial" charset="0"/>
        <a:buChar char="•"/>
        <a:defRPr sz="2000" kern="1200">
          <a:solidFill>
            <a:schemeClr val="tx1"/>
          </a:solidFill>
          <a:latin typeface="Bookman Old Style" pitchFamily="18" charset="0"/>
          <a:ea typeface="+mn-ea"/>
          <a:cs typeface="+mn-cs"/>
        </a:defRPr>
      </a:lvl3pPr>
      <a:lvl4pPr marL="1600200" indent="-228600" algn="l" rtl="0" eaLnBrk="1" fontAlgn="base" hangingPunct="1">
        <a:lnSpc>
          <a:spcPct val="150000"/>
        </a:lnSpc>
        <a:spcBef>
          <a:spcPct val="20000"/>
        </a:spcBef>
        <a:spcAft>
          <a:spcPct val="0"/>
        </a:spcAft>
        <a:buFont typeface="Arial" charset="0"/>
        <a:buChar char="–"/>
        <a:defRPr sz="2000" kern="1200">
          <a:solidFill>
            <a:schemeClr val="tx1"/>
          </a:solidFill>
          <a:latin typeface="Bookman Old Style" pitchFamily="18" charset="0"/>
          <a:ea typeface="+mn-ea"/>
          <a:cs typeface="+mn-cs"/>
        </a:defRPr>
      </a:lvl4pPr>
      <a:lvl5pPr marL="2057400" indent="-228600" algn="l" rtl="0" eaLnBrk="1" fontAlgn="base" hangingPunct="1">
        <a:lnSpc>
          <a:spcPct val="150000"/>
        </a:lnSpc>
        <a:spcBef>
          <a:spcPct val="20000"/>
        </a:spcBef>
        <a:spcAft>
          <a:spcPct val="0"/>
        </a:spcAft>
        <a:buFont typeface="Arial" charset="0"/>
        <a:buChar char="»"/>
        <a:defRPr sz="2000" kern="1200">
          <a:solidFill>
            <a:schemeClr val="tx1"/>
          </a:solidFill>
          <a:latin typeface="Bookman Old Style"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2.wmf"/></Relationships>
</file>

<file path=ppt/slides/_rels/slide12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72.wmf"/></Relationships>
</file>

<file path=ppt/slides/_rels/slide153.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8" Type="http://schemas.openxmlformats.org/officeDocument/2006/relationships/hyperlink" Target="https://en.wikipedia.org/wiki/Bit_stuffing" TargetMode="External"/><Relationship Id="rId3" Type="http://schemas.openxmlformats.org/officeDocument/2006/relationships/hyperlink" Target="https://en.wikipedia.org/wiki/Connectionless_protocol" TargetMode="External"/><Relationship Id="rId7" Type="http://schemas.openxmlformats.org/officeDocument/2006/relationships/hyperlink" Target="https://en.wikipedia.org/wiki/Serial_communication" TargetMode="External"/><Relationship Id="rId2" Type="http://schemas.openxmlformats.org/officeDocument/2006/relationships/hyperlink" Target="https://en.wikipedia.org/wiki/Connection-oriented_protocol" TargetMode="External"/><Relationship Id="rId1" Type="http://schemas.openxmlformats.org/officeDocument/2006/relationships/slideLayout" Target="../slideLayouts/slideLayout2.xml"/><Relationship Id="rId6" Type="http://schemas.openxmlformats.org/officeDocument/2006/relationships/hyperlink" Target="https://en.wikipedia.org/wiki/Asynchronous_serial_communication" TargetMode="External"/><Relationship Id="rId5" Type="http://schemas.openxmlformats.org/officeDocument/2006/relationships/hyperlink" Target="https://en.wikipedia.org/wiki/Synchronous_serial_communication" TargetMode="External"/><Relationship Id="rId4" Type="http://schemas.openxmlformats.org/officeDocument/2006/relationships/hyperlink" Target="https://en.wikipedia.org/wiki/Data_frame"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hyperlink" Target="https://en.wikipedia.org/wiki/Wide_area_network" TargetMode="External"/><Relationship Id="rId3" Type="http://schemas.openxmlformats.org/officeDocument/2006/relationships/hyperlink" Target="https://en.wikipedia.org/wiki/HDLC" TargetMode="External"/><Relationship Id="rId7" Type="http://schemas.openxmlformats.org/officeDocument/2006/relationships/hyperlink" Target="https://en.wikipedia.org/wiki/Packet_switched_network" TargetMode="External"/><Relationship Id="rId2" Type="http://schemas.openxmlformats.org/officeDocument/2006/relationships/hyperlink" Target="https://en.wikipedia.org/wiki/Bit-oriented_protocol" TargetMode="External"/><Relationship Id="rId1" Type="http://schemas.openxmlformats.org/officeDocument/2006/relationships/slideLayout" Target="../slideLayouts/slideLayout2.xml"/><Relationship Id="rId6" Type="http://schemas.openxmlformats.org/officeDocument/2006/relationships/hyperlink" Target="https://en.wikipedia.org/wiki/ITU-T" TargetMode="External"/><Relationship Id="rId11" Type="http://schemas.openxmlformats.org/officeDocument/2006/relationships/hyperlink" Target="https://en.wikipedia.org/wiki/X.25" TargetMode="External"/><Relationship Id="rId5" Type="http://schemas.openxmlformats.org/officeDocument/2006/relationships/hyperlink" Target="https://en.wikipedia.org/wiki/OSI_Model" TargetMode="External"/><Relationship Id="rId10" Type="http://schemas.openxmlformats.org/officeDocument/2006/relationships/hyperlink" Target="https://en.wikipedia.org/wiki/Data_circuit-terminating_equipment" TargetMode="External"/><Relationship Id="rId4" Type="http://schemas.openxmlformats.org/officeDocument/2006/relationships/hyperlink" Target="https://en.wikipedia.org/wiki/Data_Link_Layer" TargetMode="External"/><Relationship Id="rId9" Type="http://schemas.openxmlformats.org/officeDocument/2006/relationships/hyperlink" Target="https://en.wikipedia.org/wiki/Data_terminal_equipment" TargetMode="External"/></Relationships>
</file>

<file path=ppt/slides/_rels/slide174.xml.rels><?xml version="1.0" encoding="UTF-8" standalone="yes"?>
<Relationships xmlns="http://schemas.openxmlformats.org/package/2006/relationships"><Relationship Id="rId2" Type="http://schemas.openxmlformats.org/officeDocument/2006/relationships/hyperlink" Target="https://en.wikipedia.org/wiki/Link_Access_Procedures,_D_channel"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webopedia.com/TERM/H/hardware.html" TargetMode="External"/><Relationship Id="rId2" Type="http://schemas.openxmlformats.org/officeDocument/2006/relationships/hyperlink" Target="http://www.webopedia.com/TERM/N/network.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webopedia.com/TERM/T/TCP_IP.html" TargetMode="External"/><Relationship Id="rId2" Type="http://schemas.openxmlformats.org/officeDocument/2006/relationships/hyperlink" Target="http://www.webopedia.com/TERM/E/encoding.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webopedia.com/TERM/R/routing.html" TargetMode="External"/><Relationship Id="rId2" Type="http://schemas.openxmlformats.org/officeDocument/2006/relationships/hyperlink" Target="http://www.webopedia.com/TERM/P/packet_switching.html" TargetMode="External"/><Relationship Id="rId1" Type="http://schemas.openxmlformats.org/officeDocument/2006/relationships/slideLayout" Target="../slideLayouts/slideLayout2.xml"/><Relationship Id="rId5" Type="http://schemas.openxmlformats.org/officeDocument/2006/relationships/hyperlink" Target="http://www.webopedia.com/TERM/N/node.html" TargetMode="External"/><Relationship Id="rId4" Type="http://schemas.openxmlformats.org/officeDocument/2006/relationships/hyperlink" Target="http://www.webopedia.com/TERM/V/virtual_circuit.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webopedia.com/TERM/F/flow_control.html" TargetMode="External"/><Relationship Id="rId2" Type="http://schemas.openxmlformats.org/officeDocument/2006/relationships/hyperlink" Target="http://www.webopedia.com/TERM/H/host.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www.webopedia.com/TERM/A/application.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www.webopedia.com/TERM/E/encryption.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www.webopedia.com/TERM/A/application.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Novell,_Inc." TargetMode="External"/><Relationship Id="rId2" Type="http://schemas.openxmlformats.org/officeDocument/2006/relationships/hyperlink" Target="https://en.wikipedia.org/wiki/Network_operating_system" TargetMode="External"/><Relationship Id="rId1" Type="http://schemas.openxmlformats.org/officeDocument/2006/relationships/slideLayout" Target="../slideLayouts/slideLayout2.xml"/><Relationship Id="rId5" Type="http://schemas.openxmlformats.org/officeDocument/2006/relationships/hyperlink" Target="https://en.wikipedia.org/wiki/Internetwork_Packet_Exchange" TargetMode="External"/><Relationship Id="rId4" Type="http://schemas.openxmlformats.org/officeDocument/2006/relationships/hyperlink" Target="https://en.wikipedia.org/wiki/Cooperative_multitasking"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whatis.techtarget.com/definition/server" TargetMode="External"/><Relationship Id="rId2" Type="http://schemas.openxmlformats.org/officeDocument/2006/relationships/hyperlink" Target="http://searchnetworking.techtarget.com/definition/network" TargetMode="External"/><Relationship Id="rId1" Type="http://schemas.openxmlformats.org/officeDocument/2006/relationships/slideLayout" Target="../slideLayouts/slideLayout2.xml"/><Relationship Id="rId5" Type="http://schemas.openxmlformats.org/officeDocument/2006/relationships/hyperlink" Target="http://searchwinit.techtarget.com/definition/Windows-NT" TargetMode="External"/><Relationship Id="rId4" Type="http://schemas.openxmlformats.org/officeDocument/2006/relationships/hyperlink" Target="http://searchcio-midmarket.techtarget.com/definition/operating-system"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endParaRPr lang="en-US" b="1" dirty="0" smtClean="0">
              <a:solidFill>
                <a:srgbClr val="00B050"/>
              </a:solidFill>
            </a:endParaRPr>
          </a:p>
          <a:p>
            <a:pPr algn="ctr"/>
            <a:endParaRPr lang="en-US" b="1" dirty="0" smtClean="0">
              <a:solidFill>
                <a:srgbClr val="00B050"/>
              </a:solidFill>
            </a:endParaRPr>
          </a:p>
          <a:p>
            <a:pPr algn="ctr"/>
            <a:endParaRPr lang="en-US" b="1" dirty="0" smtClean="0">
              <a:solidFill>
                <a:srgbClr val="00B050"/>
              </a:solidFill>
            </a:endParaRPr>
          </a:p>
          <a:p>
            <a:pPr algn="ctr">
              <a:buNone/>
            </a:pPr>
            <a:r>
              <a:rPr lang="en-US" sz="4000" b="1" dirty="0" smtClean="0">
                <a:solidFill>
                  <a:srgbClr val="00B050"/>
                </a:solidFill>
              </a:rPr>
              <a:t>INTRODUCTION TO</a:t>
            </a:r>
            <a:br>
              <a:rPr lang="en-US" sz="4000" b="1" dirty="0" smtClean="0">
                <a:solidFill>
                  <a:srgbClr val="00B050"/>
                </a:solidFill>
              </a:rPr>
            </a:br>
            <a:r>
              <a:rPr lang="en-US" sz="4000" b="1" dirty="0" smtClean="0">
                <a:solidFill>
                  <a:srgbClr val="00B050"/>
                </a:solidFill>
              </a:rPr>
              <a:t>  COMPUTER NETWORKS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defRPr/>
            </a:pPr>
            <a:r>
              <a:rPr lang="en-US" sz="3600" smtClean="0">
                <a:latin typeface="Arial" charset="0"/>
                <a:cs typeface="Arial" charset="0"/>
              </a:rPr>
              <a:t>Business Applications (1)</a:t>
            </a:r>
          </a:p>
        </p:txBody>
      </p:sp>
      <p:sp>
        <p:nvSpPr>
          <p:cNvPr id="12291" name="Content Placeholder 2"/>
          <p:cNvSpPr>
            <a:spLocks noGrp="1"/>
          </p:cNvSpPr>
          <p:nvPr>
            <p:ph idx="1"/>
          </p:nvPr>
        </p:nvSpPr>
        <p:spPr/>
        <p:txBody>
          <a:bodyPr/>
          <a:lstStyle/>
          <a:p>
            <a:pPr algn="ctr" eaLnBrk="1" hangingPunct="1">
              <a:buFontTx/>
              <a:buNone/>
            </a:pPr>
            <a:r>
              <a:rPr lang="en-US" smtClean="0">
                <a:latin typeface="Arial" charset="0"/>
                <a:cs typeface="Arial" charset="0"/>
              </a:rPr>
              <a:t>A network with two clients and one server</a:t>
            </a:r>
          </a:p>
        </p:txBody>
      </p:sp>
      <p:sp>
        <p:nvSpPr>
          <p:cNvPr id="6149" name="Rectangle 5"/>
          <p:cNvSpPr>
            <a:spLocks noGrp="1" noChangeArrowheads="1"/>
          </p:cNvSpPr>
          <p:nvPr>
            <p:ph type="ftr" sz="quarter" idx="11"/>
          </p:nvPr>
        </p:nvSpPr>
        <p:spPr>
          <a:xfrm>
            <a:off x="304800" y="6629400"/>
            <a:ext cx="8610600" cy="228600"/>
          </a:xfrm>
        </p:spPr>
        <p:txBody>
          <a:bodyPr/>
          <a:lstStyle/>
          <a:p>
            <a:pPr algn="ctr">
              <a:defRPr/>
            </a:pPr>
            <a:r>
              <a:rPr lang="en-US" sz="1000" i="1" dirty="0">
                <a:cs typeface="Arial" charset="0"/>
              </a:rPr>
              <a:t>Computer Networks</a:t>
            </a:r>
            <a:endParaRPr lang="en-US" sz="1000" dirty="0">
              <a:cs typeface="Arial" charset="0"/>
            </a:endParaRPr>
          </a:p>
        </p:txBody>
      </p:sp>
      <p:pic>
        <p:nvPicPr>
          <p:cNvPr id="12292" name="Picture 3"/>
          <p:cNvPicPr>
            <a:picLocks noChangeAspect="1" noChangeArrowheads="1"/>
          </p:cNvPicPr>
          <p:nvPr/>
        </p:nvPicPr>
        <p:blipFill>
          <a:blip r:embed="rId2"/>
          <a:srcRect/>
          <a:stretch>
            <a:fillRect/>
          </a:stretch>
        </p:blipFill>
        <p:spPr bwMode="auto">
          <a:xfrm>
            <a:off x="1371600" y="2514600"/>
            <a:ext cx="6562725" cy="3409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CRC</a:t>
            </a:r>
            <a:endParaRPr lang="en-US" dirty="0"/>
          </a:p>
        </p:txBody>
      </p:sp>
      <p:sp>
        <p:nvSpPr>
          <p:cNvPr id="4" name="Content Placeholder 3"/>
          <p:cNvSpPr>
            <a:spLocks noGrp="1"/>
          </p:cNvSpPr>
          <p:nvPr>
            <p:ph idx="1"/>
          </p:nvPr>
        </p:nvSpPr>
        <p:spPr/>
        <p:txBody>
          <a:bodyPr/>
          <a:lstStyle/>
          <a:p>
            <a:r>
              <a:rPr lang="en-US" dirty="0" smtClean="0"/>
              <a:t>The CRC check is used to detect errors in a message</a:t>
            </a:r>
          </a:p>
          <a:p>
            <a:r>
              <a:rPr lang="en-US" dirty="0" smtClean="0"/>
              <a:t>   Table driven CRC calculation</a:t>
            </a:r>
          </a:p>
          <a:p>
            <a:r>
              <a:rPr lang="en-US" dirty="0" smtClean="0"/>
              <a:t>   Loop driven CRC calculation</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305800" cy="6324600"/>
          </a:xfrm>
        </p:spPr>
        <p:txBody>
          <a:bodyPr>
            <a:normAutofit/>
          </a:bodyPr>
          <a:lstStyle/>
          <a:p>
            <a:r>
              <a:rPr lang="en-US" dirty="0" smtClean="0"/>
              <a:t>The theory of a CRC calculation is straight forward. </a:t>
            </a:r>
          </a:p>
          <a:p>
            <a:r>
              <a:rPr lang="en-US" dirty="0" smtClean="0"/>
              <a:t>The data is treated by the CRC algorithm as a binary number.</a:t>
            </a:r>
          </a:p>
          <a:p>
            <a:r>
              <a:rPr lang="en-US" dirty="0" smtClean="0"/>
              <a:t>This number is divided by another binary number called the polynomial. </a:t>
            </a:r>
          </a:p>
          <a:p>
            <a:r>
              <a:rPr lang="en-US" dirty="0" smtClean="0"/>
              <a:t>The remainder of the division is the CRC checksum, which is appended to the transmitted message. </a:t>
            </a:r>
          </a:p>
          <a:p>
            <a:r>
              <a:rPr lang="en-US" dirty="0" smtClean="0"/>
              <a:t>The receiver divides the message (including the calculated CRC), by the same polynomial the transmitter used. </a:t>
            </a:r>
          </a:p>
          <a:p>
            <a:r>
              <a:rPr lang="en-US" dirty="0" smtClean="0"/>
              <a:t>If the result of this division is zero, then the transmission was successful.</a:t>
            </a:r>
          </a:p>
          <a:p>
            <a:r>
              <a:rPr lang="en-US" dirty="0" smtClean="0"/>
              <a:t> However, if the result is not equal to zero, an error occurred during the transmission.</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130" name="Picture 2"/>
          <p:cNvPicPr>
            <a:picLocks noGrp="1" noChangeAspect="1" noChangeArrowheads="1"/>
          </p:cNvPicPr>
          <p:nvPr>
            <p:ph idx="1"/>
          </p:nvPr>
        </p:nvPicPr>
        <p:blipFill>
          <a:blip r:embed="rId2"/>
          <a:srcRect/>
          <a:stretch>
            <a:fillRect/>
          </a:stretch>
        </p:blipFill>
        <p:spPr bwMode="auto">
          <a:xfrm>
            <a:off x="409527" y="464733"/>
            <a:ext cx="8734473" cy="60277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382000" cy="5867400"/>
          </a:xfrm>
        </p:spPr>
        <p:txBody>
          <a:bodyPr>
            <a:normAutofit/>
          </a:bodyPr>
          <a:lstStyle/>
          <a:p>
            <a:r>
              <a:rPr lang="en-US" dirty="0" smtClean="0"/>
              <a:t>Before we can start calculating the CRC value 1, the message has to be augmented by n-bits, where </a:t>
            </a:r>
            <a:r>
              <a:rPr lang="en-US" dirty="0" smtClean="0">
                <a:solidFill>
                  <a:srgbClr val="FF0000"/>
                </a:solidFill>
              </a:rPr>
              <a:t>n</a:t>
            </a:r>
            <a:r>
              <a:rPr lang="en-US" dirty="0" smtClean="0"/>
              <a:t> is the length of the polynomial.</a:t>
            </a:r>
          </a:p>
          <a:p>
            <a:r>
              <a:rPr lang="en-US" dirty="0" smtClean="0"/>
              <a:t> The CRC-16 polynomial has a length of 16-bits, therefore, 16-bits have to be augmented to the original message.</a:t>
            </a:r>
          </a:p>
          <a:p>
            <a:r>
              <a:rPr lang="en-US" dirty="0" smtClean="0"/>
              <a:t> In this example calculation, the polynomial has a length of 3-bits, therefore, the message has to be extended by three zeros at the end.</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154" name="Picture 2"/>
          <p:cNvPicPr>
            <a:picLocks noGrp="1" noChangeAspect="1" noChangeArrowheads="1"/>
          </p:cNvPicPr>
          <p:nvPr>
            <p:ph idx="1"/>
          </p:nvPr>
        </p:nvPicPr>
        <p:blipFill>
          <a:blip r:embed="rId2"/>
          <a:srcRect/>
          <a:stretch>
            <a:fillRect/>
          </a:stretch>
        </p:blipFill>
        <p:spPr bwMode="auto">
          <a:xfrm>
            <a:off x="1" y="662872"/>
            <a:ext cx="8839199" cy="56386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34178" name="Picture 2"/>
          <p:cNvPicPr>
            <a:picLocks noChangeAspect="1" noChangeArrowheads="1"/>
          </p:cNvPicPr>
          <p:nvPr/>
        </p:nvPicPr>
        <p:blipFill>
          <a:blip r:embed="rId2"/>
          <a:srcRect/>
          <a:stretch>
            <a:fillRect/>
          </a:stretch>
        </p:blipFill>
        <p:spPr bwMode="auto">
          <a:xfrm>
            <a:off x="1" y="801436"/>
            <a:ext cx="9375132" cy="55231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p:cNvSpPr>
            <a:spLocks noGrp="1"/>
          </p:cNvSpPr>
          <p:nvPr>
            <p:ph type="sldNum" sz="quarter" idx="12"/>
          </p:nvPr>
        </p:nvSpPr>
        <p:spPr>
          <a:noFill/>
        </p:spPr>
        <p:txBody>
          <a:bodyPr/>
          <a:lstStyle/>
          <a:p>
            <a:r>
              <a:rPr lang="en-US" smtClean="0"/>
              <a:t>11.</a:t>
            </a:r>
            <a:fld id="{BA1A2B9F-B317-42B2-AB6E-F7C9C8A038C4}" type="slidenum">
              <a:rPr lang="en-US" smtClean="0"/>
              <a:pPr/>
              <a:t>106</a:t>
            </a:fld>
            <a:endParaRPr lang="en-US" smtClean="0"/>
          </a:p>
        </p:txBody>
      </p:sp>
      <p:sp>
        <p:nvSpPr>
          <p:cNvPr id="2969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29700"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29701" name="Text Box 4"/>
          <p:cNvSpPr txBox="1">
            <a:spLocks noChangeArrowheads="1"/>
          </p:cNvSpPr>
          <p:nvPr/>
        </p:nvSpPr>
        <p:spPr bwMode="auto">
          <a:xfrm>
            <a:off x="304800" y="381000"/>
            <a:ext cx="338554" cy="461665"/>
          </a:xfrm>
          <a:prstGeom prst="rect">
            <a:avLst/>
          </a:prstGeom>
          <a:noFill/>
          <a:ln w="9525">
            <a:noFill/>
            <a:miter lim="800000"/>
            <a:headEnd/>
            <a:tailEnd/>
          </a:ln>
        </p:spPr>
        <p:txBody>
          <a:bodyPr wrap="none">
            <a:spAutoFit/>
          </a:bodyPr>
          <a:lstStyle/>
          <a:p>
            <a:r>
              <a:rPr lang="en-US" sz="2400" baseline="0" dirty="0">
                <a:solidFill>
                  <a:schemeClr val="folHlink"/>
                </a:solidFill>
                <a:latin typeface="Times New Roman" charset="0"/>
              </a:rPr>
              <a:t>  </a:t>
            </a:r>
            <a:endParaRPr lang="en-US" sz="2000" i="1" baseline="0" dirty="0">
              <a:latin typeface="Times New Roman" charset="0"/>
            </a:endParaRPr>
          </a:p>
        </p:txBody>
      </p:sp>
      <p:sp>
        <p:nvSpPr>
          <p:cNvPr id="2970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29703" name="Picture 6"/>
          <p:cNvPicPr>
            <a:picLocks noChangeAspect="1" noChangeArrowheads="1"/>
          </p:cNvPicPr>
          <p:nvPr/>
        </p:nvPicPr>
        <p:blipFill>
          <a:blip r:embed="rId3"/>
          <a:srcRect/>
          <a:stretch>
            <a:fillRect/>
          </a:stretch>
        </p:blipFill>
        <p:spPr bwMode="auto">
          <a:xfrm>
            <a:off x="228600" y="1295400"/>
            <a:ext cx="8528050" cy="3806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1"/>
          <p:cNvSpPr>
            <a:spLocks noGrp="1"/>
          </p:cNvSpPr>
          <p:nvPr>
            <p:ph type="sldNum" sz="quarter" idx="12"/>
          </p:nvPr>
        </p:nvSpPr>
        <p:spPr>
          <a:noFill/>
        </p:spPr>
        <p:txBody>
          <a:bodyPr/>
          <a:lstStyle/>
          <a:p>
            <a:r>
              <a:rPr lang="en-US" smtClean="0"/>
              <a:t>11.</a:t>
            </a:r>
            <a:fld id="{7312C91E-C4A1-4D99-A1A6-D6701D0E4809}" type="slidenum">
              <a:rPr lang="en-US" smtClean="0"/>
              <a:pPr/>
              <a:t>107</a:t>
            </a:fld>
            <a:endParaRPr lang="en-US" smtClean="0"/>
          </a:p>
        </p:txBody>
      </p:sp>
      <p:sp>
        <p:nvSpPr>
          <p:cNvPr id="3174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3174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31749" name="Text Box 4"/>
          <p:cNvSpPr txBox="1">
            <a:spLocks noChangeArrowheads="1"/>
          </p:cNvSpPr>
          <p:nvPr/>
        </p:nvSpPr>
        <p:spPr bwMode="auto">
          <a:xfrm>
            <a:off x="990600" y="381000"/>
            <a:ext cx="5890774" cy="707886"/>
          </a:xfrm>
          <a:prstGeom prst="rect">
            <a:avLst/>
          </a:prstGeom>
          <a:noFill/>
          <a:ln w="9525">
            <a:noFill/>
            <a:miter lim="800000"/>
            <a:headEnd/>
            <a:tailEnd/>
          </a:ln>
        </p:spPr>
        <p:txBody>
          <a:bodyPr wrap="square">
            <a:spAutoFit/>
          </a:bodyPr>
          <a:lstStyle/>
          <a:p>
            <a:pPr algn="ctr"/>
            <a:r>
              <a:rPr lang="en-US" sz="2000" i="1" baseline="0" dirty="0" smtClean="0">
                <a:latin typeface="Times New Roman" charset="0"/>
              </a:rPr>
              <a:t>The </a:t>
            </a:r>
            <a:r>
              <a:rPr lang="en-US" sz="2000" i="1" baseline="0" dirty="0">
                <a:latin typeface="Times New Roman" charset="0"/>
              </a:rPr>
              <a:t>design of the simplest protocol with no flow or error control</a:t>
            </a:r>
          </a:p>
        </p:txBody>
      </p:sp>
      <p:sp>
        <p:nvSpPr>
          <p:cNvPr id="3175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31751" name="Picture 6"/>
          <p:cNvPicPr>
            <a:picLocks noChangeAspect="1" noChangeArrowheads="1"/>
          </p:cNvPicPr>
          <p:nvPr/>
        </p:nvPicPr>
        <p:blipFill>
          <a:blip r:embed="rId3"/>
          <a:srcRect/>
          <a:stretch>
            <a:fillRect/>
          </a:stretch>
        </p:blipFill>
        <p:spPr bwMode="auto">
          <a:xfrm>
            <a:off x="623888" y="1247775"/>
            <a:ext cx="7605712"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p:cNvPicPr>
            <a:picLocks noChangeAspect="1" noChangeArrowheads="1"/>
          </p:cNvPicPr>
          <p:nvPr/>
        </p:nvPicPr>
        <p:blipFill>
          <a:blip r:embed="rId2"/>
          <a:srcRect/>
          <a:stretch>
            <a:fillRect/>
          </a:stretch>
        </p:blipFill>
        <p:spPr bwMode="auto">
          <a:xfrm>
            <a:off x="-252282" y="762000"/>
            <a:ext cx="9286746"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srcRect/>
          <a:stretch>
            <a:fillRect/>
          </a:stretch>
        </p:blipFill>
        <p:spPr bwMode="auto">
          <a:xfrm>
            <a:off x="-450081" y="1828800"/>
            <a:ext cx="9341670" cy="29765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defRPr/>
            </a:pPr>
            <a:r>
              <a:rPr lang="en-US" sz="3600" smtClean="0">
                <a:latin typeface="Arial" charset="0"/>
                <a:cs typeface="Arial" charset="0"/>
              </a:rPr>
              <a:t>Business Applications (2)</a:t>
            </a:r>
          </a:p>
        </p:txBody>
      </p:sp>
      <p:sp>
        <p:nvSpPr>
          <p:cNvPr id="13315" name="Content Placeholder 2"/>
          <p:cNvSpPr>
            <a:spLocks noGrp="1"/>
          </p:cNvSpPr>
          <p:nvPr>
            <p:ph idx="1"/>
          </p:nvPr>
        </p:nvSpPr>
        <p:spPr/>
        <p:txBody>
          <a:bodyPr/>
          <a:lstStyle/>
          <a:p>
            <a:pPr algn="ctr" eaLnBrk="1" hangingPunct="1">
              <a:buFontTx/>
              <a:buNone/>
            </a:pPr>
            <a:r>
              <a:rPr lang="en-US" smtClean="0">
                <a:latin typeface="Arial" charset="0"/>
                <a:cs typeface="Arial" charset="0"/>
              </a:rPr>
              <a:t>The client-server model involves requests and replies</a:t>
            </a:r>
          </a:p>
        </p:txBody>
      </p:sp>
      <p:sp>
        <p:nvSpPr>
          <p:cNvPr id="7173"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13316" name="Picture 2"/>
          <p:cNvPicPr>
            <a:picLocks noChangeAspect="1" noChangeArrowheads="1"/>
          </p:cNvPicPr>
          <p:nvPr/>
        </p:nvPicPr>
        <p:blipFill>
          <a:blip r:embed="rId2"/>
          <a:srcRect/>
          <a:stretch>
            <a:fillRect/>
          </a:stretch>
        </p:blipFill>
        <p:spPr bwMode="auto">
          <a:xfrm>
            <a:off x="1125538" y="3200400"/>
            <a:ext cx="8018462" cy="2147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1"/>
          <p:cNvSpPr>
            <a:spLocks noGrp="1"/>
          </p:cNvSpPr>
          <p:nvPr>
            <p:ph type="sldNum" sz="quarter" idx="12"/>
          </p:nvPr>
        </p:nvSpPr>
        <p:spPr>
          <a:noFill/>
        </p:spPr>
        <p:txBody>
          <a:bodyPr/>
          <a:lstStyle/>
          <a:p>
            <a:r>
              <a:rPr lang="en-US" smtClean="0"/>
              <a:t>11.</a:t>
            </a:r>
            <a:fld id="{95144659-A2BA-4BE9-832F-A46180FA687C}" type="slidenum">
              <a:rPr lang="en-US" smtClean="0"/>
              <a:pPr/>
              <a:t>110</a:t>
            </a:fld>
            <a:endParaRPr lang="en-US" smtClean="0"/>
          </a:p>
        </p:txBody>
      </p:sp>
      <p:sp>
        <p:nvSpPr>
          <p:cNvPr id="3584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3584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3584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35847" name="Picture 6"/>
          <p:cNvPicPr>
            <a:picLocks noChangeAspect="1" noChangeArrowheads="1"/>
          </p:cNvPicPr>
          <p:nvPr/>
        </p:nvPicPr>
        <p:blipFill>
          <a:blip r:embed="rId3"/>
          <a:srcRect/>
          <a:stretch>
            <a:fillRect/>
          </a:stretch>
        </p:blipFill>
        <p:spPr bwMode="auto">
          <a:xfrm>
            <a:off x="1635125" y="1824038"/>
            <a:ext cx="5146675" cy="3128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1"/>
          <p:cNvSpPr>
            <a:spLocks noGrp="1"/>
          </p:cNvSpPr>
          <p:nvPr>
            <p:ph type="sldNum" sz="quarter" idx="12"/>
          </p:nvPr>
        </p:nvSpPr>
        <p:spPr>
          <a:noFill/>
        </p:spPr>
        <p:txBody>
          <a:bodyPr/>
          <a:lstStyle/>
          <a:p>
            <a:r>
              <a:rPr lang="en-US" smtClean="0"/>
              <a:t>11.</a:t>
            </a:r>
            <a:fld id="{3B1230E8-96BC-4C2D-B327-0512E9021BAC}" type="slidenum">
              <a:rPr lang="en-US" smtClean="0"/>
              <a:pPr/>
              <a:t>111</a:t>
            </a:fld>
            <a:endParaRPr lang="en-US" smtClean="0"/>
          </a:p>
        </p:txBody>
      </p:sp>
      <p:sp>
        <p:nvSpPr>
          <p:cNvPr id="3686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3686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36869" name="Text Box 4"/>
          <p:cNvSpPr txBox="1">
            <a:spLocks noChangeArrowheads="1"/>
          </p:cNvSpPr>
          <p:nvPr/>
        </p:nvSpPr>
        <p:spPr bwMode="auto">
          <a:xfrm>
            <a:off x="304800" y="381000"/>
            <a:ext cx="5351463"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11.8  </a:t>
            </a:r>
            <a:r>
              <a:rPr lang="en-US" sz="2000" i="1" baseline="0">
                <a:latin typeface="Times New Roman" charset="0"/>
              </a:rPr>
              <a:t>Design of Stop-and-Wait Protocol</a:t>
            </a:r>
          </a:p>
        </p:txBody>
      </p:sp>
      <p:sp>
        <p:nvSpPr>
          <p:cNvPr id="3687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36871" name="Picture 6"/>
          <p:cNvPicPr>
            <a:picLocks noChangeAspect="1" noChangeArrowheads="1"/>
          </p:cNvPicPr>
          <p:nvPr/>
        </p:nvPicPr>
        <p:blipFill>
          <a:blip r:embed="rId3"/>
          <a:srcRect/>
          <a:stretch>
            <a:fillRect/>
          </a:stretch>
        </p:blipFill>
        <p:spPr bwMode="auto">
          <a:xfrm>
            <a:off x="1047750" y="1127125"/>
            <a:ext cx="7029450" cy="496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1"/>
          <p:cNvSpPr>
            <a:spLocks noGrp="1"/>
          </p:cNvSpPr>
          <p:nvPr>
            <p:ph type="sldNum" sz="quarter" idx="12"/>
          </p:nvPr>
        </p:nvSpPr>
        <p:spPr>
          <a:noFill/>
        </p:spPr>
        <p:txBody>
          <a:bodyPr/>
          <a:lstStyle/>
          <a:p>
            <a:r>
              <a:rPr lang="en-US" smtClean="0"/>
              <a:t>11.</a:t>
            </a:r>
            <a:fld id="{D7C835B7-D806-49AA-AA45-7557EA08BDC8}" type="slidenum">
              <a:rPr lang="en-US" smtClean="0"/>
              <a:pPr/>
              <a:t>112</a:t>
            </a:fld>
            <a:endParaRPr lang="en-US" smtClean="0"/>
          </a:p>
        </p:txBody>
      </p:sp>
      <p:sp>
        <p:nvSpPr>
          <p:cNvPr id="37891" name="Text Box 2"/>
          <p:cNvSpPr txBox="1">
            <a:spLocks noChangeArrowheads="1"/>
          </p:cNvSpPr>
          <p:nvPr/>
        </p:nvSpPr>
        <p:spPr bwMode="auto">
          <a:xfrm>
            <a:off x="304800" y="381000"/>
            <a:ext cx="7467600"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11.3</a:t>
            </a:r>
            <a:r>
              <a:rPr lang="en-US" sz="2400" baseline="0">
                <a:solidFill>
                  <a:schemeClr val="folHlink"/>
                </a:solidFill>
                <a:latin typeface="Times New Roman" charset="0"/>
              </a:rPr>
              <a:t>  </a:t>
            </a:r>
            <a:r>
              <a:rPr lang="en-US" sz="2000" i="1" baseline="0">
                <a:latin typeface="Times New Roman" charset="0"/>
              </a:rPr>
              <a:t>Sender-site algorithm for Stop-and-Wait Protocol</a:t>
            </a:r>
          </a:p>
        </p:txBody>
      </p:sp>
      <p:pic>
        <p:nvPicPr>
          <p:cNvPr id="37892" name="Picture 3"/>
          <p:cNvPicPr>
            <a:picLocks noChangeAspect="1" noChangeArrowheads="1"/>
          </p:cNvPicPr>
          <p:nvPr/>
        </p:nvPicPr>
        <p:blipFill>
          <a:blip r:embed="rId3"/>
          <a:srcRect/>
          <a:stretch>
            <a:fillRect/>
          </a:stretch>
        </p:blipFill>
        <p:spPr bwMode="auto">
          <a:xfrm>
            <a:off x="96838" y="811213"/>
            <a:ext cx="8894762" cy="5284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1"/>
          <p:cNvSpPr>
            <a:spLocks noGrp="1"/>
          </p:cNvSpPr>
          <p:nvPr>
            <p:ph type="sldNum" sz="quarter" idx="12"/>
          </p:nvPr>
        </p:nvSpPr>
        <p:spPr>
          <a:noFill/>
        </p:spPr>
        <p:txBody>
          <a:bodyPr/>
          <a:lstStyle/>
          <a:p>
            <a:r>
              <a:rPr lang="en-US" smtClean="0"/>
              <a:t>11.</a:t>
            </a:r>
            <a:fld id="{0F86ED62-8946-4022-8DCF-4F71E622A28B}" type="slidenum">
              <a:rPr lang="en-US" smtClean="0"/>
              <a:pPr/>
              <a:t>113</a:t>
            </a:fld>
            <a:endParaRPr lang="en-US" smtClean="0"/>
          </a:p>
        </p:txBody>
      </p:sp>
      <p:sp>
        <p:nvSpPr>
          <p:cNvPr id="38915" name="Text Box 2"/>
          <p:cNvSpPr txBox="1">
            <a:spLocks noChangeArrowheads="1"/>
          </p:cNvSpPr>
          <p:nvPr/>
        </p:nvSpPr>
        <p:spPr bwMode="auto">
          <a:xfrm>
            <a:off x="288925" y="304800"/>
            <a:ext cx="7635875"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11.4</a:t>
            </a:r>
            <a:r>
              <a:rPr lang="en-US" sz="2400" baseline="0">
                <a:solidFill>
                  <a:schemeClr val="folHlink"/>
                </a:solidFill>
                <a:latin typeface="Times New Roman" charset="0"/>
              </a:rPr>
              <a:t>  </a:t>
            </a:r>
            <a:r>
              <a:rPr lang="en-US" sz="2000" i="1" baseline="0">
                <a:latin typeface="Times New Roman" charset="0"/>
              </a:rPr>
              <a:t>Receiver-site algorithm for Stop-and-Wait Protocol</a:t>
            </a:r>
          </a:p>
        </p:txBody>
      </p:sp>
      <p:pic>
        <p:nvPicPr>
          <p:cNvPr id="38916" name="Picture 3"/>
          <p:cNvPicPr>
            <a:picLocks noChangeAspect="1" noChangeArrowheads="1"/>
          </p:cNvPicPr>
          <p:nvPr/>
        </p:nvPicPr>
        <p:blipFill>
          <a:blip r:embed="rId3"/>
          <a:srcRect/>
          <a:stretch>
            <a:fillRect/>
          </a:stretch>
        </p:blipFill>
        <p:spPr bwMode="auto">
          <a:xfrm>
            <a:off x="33338" y="725488"/>
            <a:ext cx="8958262" cy="3236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1"/>
          <p:cNvSpPr>
            <a:spLocks noGrp="1"/>
          </p:cNvSpPr>
          <p:nvPr>
            <p:ph type="sldNum" sz="quarter" idx="12"/>
          </p:nvPr>
        </p:nvSpPr>
        <p:spPr>
          <a:noFill/>
        </p:spPr>
        <p:txBody>
          <a:bodyPr/>
          <a:lstStyle/>
          <a:p>
            <a:r>
              <a:rPr lang="en-US" smtClean="0"/>
              <a:t>11.</a:t>
            </a:r>
            <a:fld id="{6B4BBC10-85C1-48EE-9552-89EB072F5935}" type="slidenum">
              <a:rPr lang="en-US" smtClean="0"/>
              <a:pPr/>
              <a:t>114</a:t>
            </a:fld>
            <a:endParaRPr lang="en-US" smtClean="0"/>
          </a:p>
        </p:txBody>
      </p:sp>
      <p:sp>
        <p:nvSpPr>
          <p:cNvPr id="3993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3994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3994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3994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3994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3994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3994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39946" name="Rectangle 9"/>
          <p:cNvSpPr>
            <a:spLocks noChangeArrowheads="1"/>
          </p:cNvSpPr>
          <p:nvPr/>
        </p:nvSpPr>
        <p:spPr bwMode="auto">
          <a:xfrm>
            <a:off x="228600" y="1143000"/>
            <a:ext cx="8686800" cy="2654300"/>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Figure 11.9 shows an example of communication using this protocol. It is still very simple. The sender sends one frame and waits for feedback from the receiver. When the ACK arrives, the sender sends the next frame. Note that sending two frames in the protocol involves the sender in four events and the receiver in two events.</a:t>
            </a:r>
          </a:p>
        </p:txBody>
      </p:sp>
      <p:sp>
        <p:nvSpPr>
          <p:cNvPr id="39947"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11.2</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1"/>
          <p:cNvSpPr>
            <a:spLocks noGrp="1"/>
          </p:cNvSpPr>
          <p:nvPr>
            <p:ph type="sldNum" sz="quarter" idx="12"/>
          </p:nvPr>
        </p:nvSpPr>
        <p:spPr>
          <a:noFill/>
        </p:spPr>
        <p:txBody>
          <a:bodyPr/>
          <a:lstStyle/>
          <a:p>
            <a:r>
              <a:rPr lang="en-US" smtClean="0"/>
              <a:t>11.</a:t>
            </a:r>
            <a:fld id="{48D9FCC8-D89D-454D-A21E-02AA8AACADC3}" type="slidenum">
              <a:rPr lang="en-US" smtClean="0"/>
              <a:pPr/>
              <a:t>115</a:t>
            </a:fld>
            <a:endParaRPr lang="en-US" smtClean="0"/>
          </a:p>
        </p:txBody>
      </p:sp>
      <p:sp>
        <p:nvSpPr>
          <p:cNvPr id="4096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4096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40965" name="Text Box 4"/>
          <p:cNvSpPr txBox="1">
            <a:spLocks noChangeArrowheads="1"/>
          </p:cNvSpPr>
          <p:nvPr/>
        </p:nvSpPr>
        <p:spPr bwMode="auto">
          <a:xfrm>
            <a:off x="304800" y="381000"/>
            <a:ext cx="51562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11.9  </a:t>
            </a:r>
            <a:r>
              <a:rPr lang="en-US" sz="2000" i="1" baseline="0">
                <a:latin typeface="Times New Roman" charset="0"/>
              </a:rPr>
              <a:t>Flow diagram for Example 11.2</a:t>
            </a:r>
          </a:p>
        </p:txBody>
      </p:sp>
      <p:sp>
        <p:nvSpPr>
          <p:cNvPr id="4096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40967" name="Picture 6"/>
          <p:cNvPicPr>
            <a:picLocks noChangeAspect="1" noChangeArrowheads="1"/>
          </p:cNvPicPr>
          <p:nvPr/>
        </p:nvPicPr>
        <p:blipFill>
          <a:blip r:embed="rId3"/>
          <a:srcRect/>
          <a:stretch>
            <a:fillRect/>
          </a:stretch>
        </p:blipFill>
        <p:spPr bwMode="auto">
          <a:xfrm>
            <a:off x="1316038" y="1712913"/>
            <a:ext cx="5237162" cy="3925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Slide Number Placeholder 1"/>
          <p:cNvSpPr>
            <a:spLocks noGrp="1"/>
          </p:cNvSpPr>
          <p:nvPr>
            <p:ph type="sldNum" sz="quarter" idx="12"/>
          </p:nvPr>
        </p:nvSpPr>
        <p:spPr>
          <a:noFill/>
        </p:spPr>
        <p:txBody>
          <a:bodyPr/>
          <a:lstStyle/>
          <a:p>
            <a:r>
              <a:rPr lang="en-US" smtClean="0"/>
              <a:t>11.</a:t>
            </a:r>
            <a:fld id="{D01F4C49-3161-4C1C-BBDB-B20B22B01EEC}" type="slidenum">
              <a:rPr lang="en-US" smtClean="0"/>
              <a:pPr/>
              <a:t>116</a:t>
            </a:fld>
            <a:endParaRPr lang="en-US" smtClean="0"/>
          </a:p>
        </p:txBody>
      </p:sp>
      <p:sp>
        <p:nvSpPr>
          <p:cNvPr id="86221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charset="0"/>
            </a:endParaRPr>
          </a:p>
        </p:txBody>
      </p:sp>
      <p:sp>
        <p:nvSpPr>
          <p:cNvPr id="862211" name="Text Box 3"/>
          <p:cNvSpPr txBox="1">
            <a:spLocks noChangeArrowheads="1"/>
          </p:cNvSpPr>
          <p:nvPr/>
        </p:nvSpPr>
        <p:spPr bwMode="auto">
          <a:xfrm>
            <a:off x="228600" y="406400"/>
            <a:ext cx="4881563" cy="579438"/>
          </a:xfrm>
          <a:prstGeom prst="rect">
            <a:avLst/>
          </a:prstGeom>
          <a:noFill/>
          <a:ln w="9525">
            <a:noFill/>
            <a:miter lim="800000"/>
            <a:headEnd/>
            <a:tailEnd/>
          </a:ln>
          <a:effectLst/>
        </p:spPr>
        <p:txBody>
          <a:bodyPr wrap="none">
            <a:spAutoFit/>
          </a:bodyPr>
          <a:lstStyle/>
          <a:p>
            <a:pPr>
              <a:defRPr/>
            </a:pPr>
            <a:r>
              <a:rPr lang="en-US" baseline="0">
                <a:effectLst>
                  <a:outerShdw blurRad="38100" dist="38100" dir="2700000" algn="tl">
                    <a:srgbClr val="C0C0C0"/>
                  </a:outerShdw>
                </a:effectLst>
                <a:latin typeface="Times" pitchFamily="18" charset="0"/>
              </a:rPr>
              <a:t>11-5   NOISY CHANNELS</a:t>
            </a:r>
          </a:p>
        </p:txBody>
      </p:sp>
      <p:sp>
        <p:nvSpPr>
          <p:cNvPr id="41989"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charset="0"/>
            </a:endParaRPr>
          </a:p>
        </p:txBody>
      </p:sp>
      <p:sp>
        <p:nvSpPr>
          <p:cNvPr id="862213" name="Rectangle 5"/>
          <p:cNvSpPr>
            <a:spLocks noChangeArrowheads="1"/>
          </p:cNvSpPr>
          <p:nvPr/>
        </p:nvSpPr>
        <p:spPr bwMode="auto">
          <a:xfrm>
            <a:off x="152400" y="1600200"/>
            <a:ext cx="8229600" cy="1800225"/>
          </a:xfrm>
          <a:prstGeom prst="rect">
            <a:avLst/>
          </a:prstGeom>
          <a:noFill/>
          <a:ln w="9525">
            <a:noFill/>
            <a:miter lim="800000"/>
            <a:headEnd/>
            <a:tailEnd/>
          </a:ln>
          <a:effectLst/>
        </p:spPr>
        <p:txBody>
          <a:bodyPr anchor="ctr">
            <a:spAutoFit/>
          </a:bodyPr>
          <a:lstStyle/>
          <a:p>
            <a:pPr algn="just" eaLnBrk="1" hangingPunct="1">
              <a:defRPr/>
            </a:pPr>
            <a:r>
              <a:rPr lang="en-US" sz="2800" i="1" baseline="0">
                <a:effectLst>
                  <a:outerShdw blurRad="38100" dist="38100" dir="2700000" algn="tl">
                    <a:srgbClr val="C0C0C0"/>
                  </a:outerShdw>
                </a:effectLst>
                <a:latin typeface="Times New Roman" charset="0"/>
              </a:rPr>
              <a:t>Although the Stop-and-Wait Protocol gives us an idea of how to add flow control to its predecessor, noiseless channels are nonexistent. We discuss three protocols in this section that use error control.</a:t>
            </a:r>
          </a:p>
        </p:txBody>
      </p:sp>
      <p:sp>
        <p:nvSpPr>
          <p:cNvPr id="41991" name="Rectangle 6"/>
          <p:cNvSpPr>
            <a:spLocks noChangeArrowheads="1"/>
          </p:cNvSpPr>
          <p:nvPr/>
        </p:nvSpPr>
        <p:spPr bwMode="auto">
          <a:xfrm>
            <a:off x="152400" y="4679950"/>
            <a:ext cx="6705600" cy="1187450"/>
          </a:xfrm>
          <a:prstGeom prst="rect">
            <a:avLst/>
          </a:prstGeom>
          <a:noFill/>
          <a:ln w="9525">
            <a:noFill/>
            <a:miter lim="800000"/>
            <a:headEnd/>
            <a:tailEnd/>
          </a:ln>
        </p:spPr>
        <p:txBody>
          <a:bodyPr>
            <a:spAutoFit/>
          </a:bodyPr>
          <a:lstStyle/>
          <a:p>
            <a:pPr>
              <a:buClr>
                <a:schemeClr val="tx1"/>
              </a:buClr>
              <a:buSzPct val="117000"/>
              <a:buFont typeface="Wingdings" pitchFamily="2" charset="2"/>
              <a:buNone/>
            </a:pPr>
            <a:r>
              <a:rPr lang="en-US" sz="2400" baseline="0">
                <a:solidFill>
                  <a:srgbClr val="0033CC"/>
                </a:solidFill>
                <a:latin typeface="Times New Roman" charset="0"/>
              </a:rPr>
              <a:t>Stop-and-Wait Automatic Repeat Request</a:t>
            </a:r>
            <a:r>
              <a:rPr lang="fr-FR" sz="2400" baseline="0">
                <a:solidFill>
                  <a:srgbClr val="0033CC"/>
                </a:solidFill>
                <a:latin typeface="Times New Roman" charset="0"/>
              </a:rPr>
              <a:t/>
            </a:r>
            <a:br>
              <a:rPr lang="fr-FR" sz="2400" baseline="0">
                <a:solidFill>
                  <a:srgbClr val="0033CC"/>
                </a:solidFill>
                <a:latin typeface="Times New Roman" charset="0"/>
              </a:rPr>
            </a:br>
            <a:r>
              <a:rPr lang="fr-FR" sz="2400" baseline="0">
                <a:solidFill>
                  <a:srgbClr val="0033CC"/>
                </a:solidFill>
                <a:latin typeface="Times New Roman" charset="0"/>
              </a:rPr>
              <a:t>Go-Back-N Automatic Repeat Request</a:t>
            </a:r>
            <a:br>
              <a:rPr lang="fr-FR" sz="2400" baseline="0">
                <a:solidFill>
                  <a:srgbClr val="0033CC"/>
                </a:solidFill>
                <a:latin typeface="Times New Roman" charset="0"/>
              </a:rPr>
            </a:br>
            <a:r>
              <a:rPr lang="en-US" sz="2400" baseline="0">
                <a:solidFill>
                  <a:srgbClr val="0033CC"/>
                </a:solidFill>
                <a:latin typeface="Times New Roman" charset="0"/>
              </a:rPr>
              <a:t>Selective Repeat Automatic Repeat Request</a:t>
            </a:r>
          </a:p>
        </p:txBody>
      </p:sp>
      <p:sp>
        <p:nvSpPr>
          <p:cNvPr id="862215"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defRPr/>
            </a:pPr>
            <a:r>
              <a:rPr lang="en-US" sz="2800" i="1" u="sng" baseline="0">
                <a:solidFill>
                  <a:schemeClr val="hlink"/>
                </a:solidFill>
                <a:effectLst>
                  <a:outerShdw blurRad="38100" dist="38100" dir="2700000" algn="tl">
                    <a:srgbClr val="C0C0C0"/>
                  </a:outerShdw>
                </a:effectLst>
                <a:latin typeface="Times New Roman" charset="0"/>
              </a:rPr>
              <a:t>Topics discussed in this section:</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1"/>
          <p:cNvSpPr>
            <a:spLocks noGrp="1"/>
          </p:cNvSpPr>
          <p:nvPr>
            <p:ph type="sldNum" sz="quarter" idx="12"/>
          </p:nvPr>
        </p:nvSpPr>
        <p:spPr>
          <a:noFill/>
        </p:spPr>
        <p:txBody>
          <a:bodyPr/>
          <a:lstStyle/>
          <a:p>
            <a:r>
              <a:rPr lang="en-US" smtClean="0"/>
              <a:t>11.</a:t>
            </a:r>
            <a:fld id="{5EABEEBA-D8DA-4049-9DA3-02FE4DBB03FF}" type="slidenum">
              <a:rPr lang="en-US" smtClean="0"/>
              <a:pPr/>
              <a:t>117</a:t>
            </a:fld>
            <a:endParaRPr lang="en-US" smtClean="0"/>
          </a:p>
        </p:txBody>
      </p:sp>
      <p:sp>
        <p:nvSpPr>
          <p:cNvPr id="4301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30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301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30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30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301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30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3018" name="Line 9"/>
          <p:cNvSpPr>
            <a:spLocks noChangeShapeType="1"/>
          </p:cNvSpPr>
          <p:nvPr/>
        </p:nvSpPr>
        <p:spPr bwMode="auto">
          <a:xfrm>
            <a:off x="457200" y="2286000"/>
            <a:ext cx="8153400" cy="0"/>
          </a:xfrm>
          <a:prstGeom prst="line">
            <a:avLst/>
          </a:prstGeom>
          <a:noFill/>
          <a:ln w="76200">
            <a:solidFill>
              <a:srgbClr val="009900"/>
            </a:solidFill>
            <a:round/>
            <a:headEnd/>
            <a:tailEnd/>
          </a:ln>
        </p:spPr>
        <p:txBody>
          <a:bodyPr/>
          <a:lstStyle/>
          <a:p>
            <a:endParaRPr lang="en-US"/>
          </a:p>
        </p:txBody>
      </p:sp>
      <p:sp>
        <p:nvSpPr>
          <p:cNvPr id="43019" name="Line 10"/>
          <p:cNvSpPr>
            <a:spLocks noChangeShapeType="1"/>
          </p:cNvSpPr>
          <p:nvPr/>
        </p:nvSpPr>
        <p:spPr bwMode="auto">
          <a:xfrm>
            <a:off x="458788" y="4495800"/>
            <a:ext cx="8153400" cy="0"/>
          </a:xfrm>
          <a:prstGeom prst="line">
            <a:avLst/>
          </a:prstGeom>
          <a:noFill/>
          <a:ln w="76200">
            <a:solidFill>
              <a:srgbClr val="009900"/>
            </a:solidFill>
            <a:round/>
            <a:headEnd/>
            <a:tailEnd/>
          </a:ln>
        </p:spPr>
        <p:txBody>
          <a:bodyPr/>
          <a:lstStyle/>
          <a:p>
            <a:endParaRPr lang="en-US"/>
          </a:p>
        </p:txBody>
      </p:sp>
      <p:sp>
        <p:nvSpPr>
          <p:cNvPr id="43020" name="Rectangle 11"/>
          <p:cNvSpPr>
            <a:spLocks noChangeArrowheads="1"/>
          </p:cNvSpPr>
          <p:nvPr/>
        </p:nvSpPr>
        <p:spPr bwMode="auto">
          <a:xfrm>
            <a:off x="495300" y="2378075"/>
            <a:ext cx="8077200" cy="2041525"/>
          </a:xfrm>
          <a:prstGeom prst="rect">
            <a:avLst/>
          </a:prstGeom>
          <a:solidFill>
            <a:srgbClr val="99FF33"/>
          </a:solidFill>
          <a:ln w="76200" algn="ctr">
            <a:noFill/>
            <a:miter lim="800000"/>
            <a:headEnd/>
            <a:tailEnd/>
          </a:ln>
        </p:spPr>
        <p:txBody>
          <a:bodyPr>
            <a:spAutoFit/>
          </a:bodyPr>
          <a:lstStyle/>
          <a:p>
            <a:pPr algn="ctr"/>
            <a:r>
              <a:rPr lang="en-US" baseline="0"/>
              <a:t>Error correction in Stop-and-Wait ARQ is done by keeping a copy of the sent frame and retransmitting of the frame when the timer expires.</a:t>
            </a:r>
          </a:p>
        </p:txBody>
      </p:sp>
      <p:grpSp>
        <p:nvGrpSpPr>
          <p:cNvPr id="2" name="Group 12"/>
          <p:cNvGrpSpPr>
            <a:grpSpLocks/>
          </p:cNvGrpSpPr>
          <p:nvPr/>
        </p:nvGrpSpPr>
        <p:grpSpPr bwMode="auto">
          <a:xfrm>
            <a:off x="457200" y="1600200"/>
            <a:ext cx="1143000" cy="566738"/>
            <a:chOff x="1200" y="1248"/>
            <a:chExt cx="720" cy="357"/>
          </a:xfrm>
        </p:grpSpPr>
        <p:pic>
          <p:nvPicPr>
            <p:cNvPr id="43022"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43023"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1"/>
          <p:cNvSpPr>
            <a:spLocks noGrp="1"/>
          </p:cNvSpPr>
          <p:nvPr>
            <p:ph type="sldNum" sz="quarter" idx="12"/>
          </p:nvPr>
        </p:nvSpPr>
        <p:spPr>
          <a:noFill/>
        </p:spPr>
        <p:txBody>
          <a:bodyPr/>
          <a:lstStyle/>
          <a:p>
            <a:r>
              <a:rPr lang="en-US" smtClean="0"/>
              <a:t>11.</a:t>
            </a:r>
            <a:fld id="{11C3250B-AB81-452D-BF7D-DFD7F3956651}" type="slidenum">
              <a:rPr lang="en-US" smtClean="0"/>
              <a:pPr/>
              <a:t>118</a:t>
            </a:fld>
            <a:endParaRPr lang="en-US" smtClean="0"/>
          </a:p>
        </p:txBody>
      </p:sp>
      <p:sp>
        <p:nvSpPr>
          <p:cNvPr id="4403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40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403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40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40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404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40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4042" name="Line 9"/>
          <p:cNvSpPr>
            <a:spLocks noChangeShapeType="1"/>
          </p:cNvSpPr>
          <p:nvPr/>
        </p:nvSpPr>
        <p:spPr bwMode="auto">
          <a:xfrm>
            <a:off x="457200" y="2286000"/>
            <a:ext cx="8153400" cy="0"/>
          </a:xfrm>
          <a:prstGeom prst="line">
            <a:avLst/>
          </a:prstGeom>
          <a:noFill/>
          <a:ln w="76200">
            <a:solidFill>
              <a:srgbClr val="009900"/>
            </a:solidFill>
            <a:round/>
            <a:headEnd/>
            <a:tailEnd/>
          </a:ln>
        </p:spPr>
        <p:txBody>
          <a:bodyPr/>
          <a:lstStyle/>
          <a:p>
            <a:endParaRPr lang="en-US"/>
          </a:p>
        </p:txBody>
      </p:sp>
      <p:sp>
        <p:nvSpPr>
          <p:cNvPr id="44043" name="Line 10"/>
          <p:cNvSpPr>
            <a:spLocks noChangeShapeType="1"/>
          </p:cNvSpPr>
          <p:nvPr/>
        </p:nvSpPr>
        <p:spPr bwMode="auto">
          <a:xfrm>
            <a:off x="458788" y="4495800"/>
            <a:ext cx="8153400" cy="0"/>
          </a:xfrm>
          <a:prstGeom prst="line">
            <a:avLst/>
          </a:prstGeom>
          <a:noFill/>
          <a:ln w="76200">
            <a:solidFill>
              <a:srgbClr val="009900"/>
            </a:solidFill>
            <a:round/>
            <a:headEnd/>
            <a:tailEnd/>
          </a:ln>
        </p:spPr>
        <p:txBody>
          <a:bodyPr/>
          <a:lstStyle/>
          <a:p>
            <a:endParaRPr lang="en-US"/>
          </a:p>
        </p:txBody>
      </p:sp>
      <p:sp>
        <p:nvSpPr>
          <p:cNvPr id="44044" name="Rectangle 11"/>
          <p:cNvSpPr>
            <a:spLocks noChangeArrowheads="1"/>
          </p:cNvSpPr>
          <p:nvPr/>
        </p:nvSpPr>
        <p:spPr bwMode="auto">
          <a:xfrm>
            <a:off x="495300" y="2378075"/>
            <a:ext cx="8077200" cy="2041525"/>
          </a:xfrm>
          <a:prstGeom prst="rect">
            <a:avLst/>
          </a:prstGeom>
          <a:solidFill>
            <a:srgbClr val="99FF33"/>
          </a:solidFill>
          <a:ln w="76200" algn="ctr">
            <a:noFill/>
            <a:miter lim="800000"/>
            <a:headEnd/>
            <a:tailEnd/>
          </a:ln>
        </p:spPr>
        <p:txBody>
          <a:bodyPr>
            <a:spAutoFit/>
          </a:bodyPr>
          <a:lstStyle/>
          <a:p>
            <a:pPr algn="ctr"/>
            <a:r>
              <a:rPr lang="en-US" baseline="0"/>
              <a:t>In Stop-and-Wait ARQ, we use sequence numbers to number the frames.</a:t>
            </a:r>
          </a:p>
          <a:p>
            <a:pPr algn="ctr"/>
            <a:r>
              <a:rPr lang="en-US" baseline="0"/>
              <a:t>The sequence numbers are based on modulo-2 arithmetic.</a:t>
            </a:r>
          </a:p>
        </p:txBody>
      </p:sp>
      <p:grpSp>
        <p:nvGrpSpPr>
          <p:cNvPr id="2" name="Group 12"/>
          <p:cNvGrpSpPr>
            <a:grpSpLocks/>
          </p:cNvGrpSpPr>
          <p:nvPr/>
        </p:nvGrpSpPr>
        <p:grpSpPr bwMode="auto">
          <a:xfrm>
            <a:off x="457200" y="1643063"/>
            <a:ext cx="1143000" cy="566737"/>
            <a:chOff x="1200" y="1248"/>
            <a:chExt cx="720" cy="357"/>
          </a:xfrm>
        </p:grpSpPr>
        <p:pic>
          <p:nvPicPr>
            <p:cNvPr id="44046"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44047"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1"/>
          <p:cNvSpPr>
            <a:spLocks noGrp="1"/>
          </p:cNvSpPr>
          <p:nvPr>
            <p:ph type="sldNum" sz="quarter" idx="12"/>
          </p:nvPr>
        </p:nvSpPr>
        <p:spPr>
          <a:noFill/>
        </p:spPr>
        <p:txBody>
          <a:bodyPr/>
          <a:lstStyle/>
          <a:p>
            <a:r>
              <a:rPr lang="en-US" smtClean="0"/>
              <a:t>11.</a:t>
            </a:r>
            <a:fld id="{C50F68F1-C8AF-429D-ACDA-15F50C358193}" type="slidenum">
              <a:rPr lang="en-US" smtClean="0"/>
              <a:pPr/>
              <a:t>119</a:t>
            </a:fld>
            <a:endParaRPr lang="en-US" smtClean="0"/>
          </a:p>
        </p:txBody>
      </p:sp>
      <p:sp>
        <p:nvSpPr>
          <p:cNvPr id="4505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506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506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506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506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506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506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5066" name="Line 9"/>
          <p:cNvSpPr>
            <a:spLocks noChangeShapeType="1"/>
          </p:cNvSpPr>
          <p:nvPr/>
        </p:nvSpPr>
        <p:spPr bwMode="auto">
          <a:xfrm>
            <a:off x="457200" y="2133600"/>
            <a:ext cx="8153400" cy="0"/>
          </a:xfrm>
          <a:prstGeom prst="line">
            <a:avLst/>
          </a:prstGeom>
          <a:noFill/>
          <a:ln w="76200">
            <a:solidFill>
              <a:srgbClr val="009900"/>
            </a:solidFill>
            <a:round/>
            <a:headEnd/>
            <a:tailEnd/>
          </a:ln>
        </p:spPr>
        <p:txBody>
          <a:bodyPr/>
          <a:lstStyle/>
          <a:p>
            <a:endParaRPr lang="en-US"/>
          </a:p>
        </p:txBody>
      </p:sp>
      <p:sp>
        <p:nvSpPr>
          <p:cNvPr id="45067" name="Line 10"/>
          <p:cNvSpPr>
            <a:spLocks noChangeShapeType="1"/>
          </p:cNvSpPr>
          <p:nvPr/>
        </p:nvSpPr>
        <p:spPr bwMode="auto">
          <a:xfrm>
            <a:off x="458788" y="4876800"/>
            <a:ext cx="8153400" cy="0"/>
          </a:xfrm>
          <a:prstGeom prst="line">
            <a:avLst/>
          </a:prstGeom>
          <a:noFill/>
          <a:ln w="76200">
            <a:solidFill>
              <a:srgbClr val="009900"/>
            </a:solidFill>
            <a:round/>
            <a:headEnd/>
            <a:tailEnd/>
          </a:ln>
        </p:spPr>
        <p:txBody>
          <a:bodyPr/>
          <a:lstStyle/>
          <a:p>
            <a:endParaRPr lang="en-US"/>
          </a:p>
        </p:txBody>
      </p:sp>
      <p:sp>
        <p:nvSpPr>
          <p:cNvPr id="45068" name="Rectangle 11"/>
          <p:cNvSpPr>
            <a:spLocks noChangeArrowheads="1"/>
          </p:cNvSpPr>
          <p:nvPr/>
        </p:nvSpPr>
        <p:spPr bwMode="auto">
          <a:xfrm>
            <a:off x="495300" y="2225675"/>
            <a:ext cx="8077200" cy="2528888"/>
          </a:xfrm>
          <a:prstGeom prst="rect">
            <a:avLst/>
          </a:prstGeom>
          <a:solidFill>
            <a:srgbClr val="99FF33"/>
          </a:solidFill>
          <a:ln w="76200" algn="ctr">
            <a:noFill/>
            <a:miter lim="800000"/>
            <a:headEnd/>
            <a:tailEnd/>
          </a:ln>
        </p:spPr>
        <p:txBody>
          <a:bodyPr>
            <a:spAutoFit/>
          </a:bodyPr>
          <a:lstStyle/>
          <a:p>
            <a:pPr algn="ctr"/>
            <a:r>
              <a:rPr lang="en-US" baseline="0"/>
              <a:t>In Stop-and-Wait ARQ, the acknowledgment number always announces in modulo-2 arithmetic the sequence number of the next frame expected.</a:t>
            </a:r>
          </a:p>
        </p:txBody>
      </p:sp>
      <p:grpSp>
        <p:nvGrpSpPr>
          <p:cNvPr id="2" name="Group 12"/>
          <p:cNvGrpSpPr>
            <a:grpSpLocks/>
          </p:cNvGrpSpPr>
          <p:nvPr/>
        </p:nvGrpSpPr>
        <p:grpSpPr bwMode="auto">
          <a:xfrm>
            <a:off x="457200" y="1447800"/>
            <a:ext cx="1143000" cy="566738"/>
            <a:chOff x="1200" y="1248"/>
            <a:chExt cx="720" cy="357"/>
          </a:xfrm>
        </p:grpSpPr>
        <p:pic>
          <p:nvPicPr>
            <p:cNvPr id="45070"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45071"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en-US" sz="3600" smtClean="0">
                <a:latin typeface="Arial" charset="0"/>
                <a:cs typeface="Arial" charset="0"/>
              </a:rPr>
              <a:t>Home Applications (1)</a:t>
            </a:r>
          </a:p>
        </p:txBody>
      </p:sp>
      <p:sp>
        <p:nvSpPr>
          <p:cNvPr id="14339" name="Rectangle 3"/>
          <p:cNvSpPr>
            <a:spLocks noGrp="1" noChangeArrowheads="1"/>
          </p:cNvSpPr>
          <p:nvPr>
            <p:ph idx="1"/>
          </p:nvPr>
        </p:nvSpPr>
        <p:spPr>
          <a:xfrm>
            <a:off x="287338" y="5715000"/>
            <a:ext cx="8856662" cy="838200"/>
          </a:xfrm>
        </p:spPr>
        <p:txBody>
          <a:bodyPr>
            <a:normAutofit/>
          </a:bodyPr>
          <a:lstStyle/>
          <a:p>
            <a:pPr algn="ctr" eaLnBrk="1" hangingPunct="1">
              <a:buFontTx/>
              <a:buNone/>
            </a:pPr>
            <a:r>
              <a:rPr lang="en-US" smtClean="0">
                <a:latin typeface="Arial" charset="0"/>
                <a:cs typeface="Arial" charset="0"/>
              </a:rPr>
              <a:t>In a peer-to-peer system there are no fixed clients and servers.</a:t>
            </a:r>
          </a:p>
        </p:txBody>
      </p:sp>
      <p:sp>
        <p:nvSpPr>
          <p:cNvPr id="8197"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14340" name="Picture 2"/>
          <p:cNvPicPr>
            <a:picLocks noChangeAspect="1" noChangeArrowheads="1"/>
          </p:cNvPicPr>
          <p:nvPr/>
        </p:nvPicPr>
        <p:blipFill>
          <a:blip r:embed="rId2"/>
          <a:srcRect/>
          <a:stretch>
            <a:fillRect/>
          </a:stretch>
        </p:blipFill>
        <p:spPr bwMode="auto">
          <a:xfrm>
            <a:off x="1295400" y="1600200"/>
            <a:ext cx="7534275" cy="3590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p:cNvSpPr>
            <a:spLocks noGrp="1"/>
          </p:cNvSpPr>
          <p:nvPr>
            <p:ph type="sldNum" sz="quarter" idx="12"/>
          </p:nvPr>
        </p:nvSpPr>
        <p:spPr>
          <a:noFill/>
        </p:spPr>
        <p:txBody>
          <a:bodyPr/>
          <a:lstStyle/>
          <a:p>
            <a:r>
              <a:rPr lang="en-US" smtClean="0"/>
              <a:t>11.</a:t>
            </a:r>
            <a:fld id="{F4E41277-42E4-41C0-A939-1A3DA3E1BB7E}" type="slidenum">
              <a:rPr lang="en-US" smtClean="0"/>
              <a:pPr/>
              <a:t>120</a:t>
            </a:fld>
            <a:endParaRPr lang="en-US" smtClean="0"/>
          </a:p>
        </p:txBody>
      </p:sp>
      <p:sp>
        <p:nvSpPr>
          <p:cNvPr id="4608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4608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46085" name="Text Box 4"/>
          <p:cNvSpPr txBox="1">
            <a:spLocks noChangeArrowheads="1"/>
          </p:cNvSpPr>
          <p:nvPr/>
        </p:nvSpPr>
        <p:spPr bwMode="auto">
          <a:xfrm>
            <a:off x="304800" y="381000"/>
            <a:ext cx="647858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11.10  </a:t>
            </a:r>
            <a:r>
              <a:rPr lang="en-US" sz="2000" i="1" baseline="0">
                <a:latin typeface="Times New Roman" charset="0"/>
              </a:rPr>
              <a:t>Design of the Stop-and-Wait ARQ Protocol</a:t>
            </a:r>
          </a:p>
        </p:txBody>
      </p:sp>
      <p:sp>
        <p:nvSpPr>
          <p:cNvPr id="46086" name="Line 5"/>
          <p:cNvSpPr>
            <a:spLocks noChangeShapeType="1"/>
          </p:cNvSpPr>
          <p:nvPr/>
        </p:nvSpPr>
        <p:spPr bwMode="auto">
          <a:xfrm>
            <a:off x="152400" y="6324600"/>
            <a:ext cx="8763000" cy="0"/>
          </a:xfrm>
          <a:prstGeom prst="line">
            <a:avLst/>
          </a:prstGeom>
          <a:noFill/>
          <a:ln w="76200">
            <a:solidFill>
              <a:schemeClr val="hlink"/>
            </a:solidFill>
            <a:round/>
            <a:headEnd/>
            <a:tailEnd/>
          </a:ln>
        </p:spPr>
        <p:txBody>
          <a:bodyPr/>
          <a:lstStyle/>
          <a:p>
            <a:endParaRPr lang="en-US"/>
          </a:p>
        </p:txBody>
      </p:sp>
      <p:pic>
        <p:nvPicPr>
          <p:cNvPr id="46087" name="Picture 6"/>
          <p:cNvPicPr>
            <a:picLocks noChangeAspect="1" noChangeArrowheads="1"/>
          </p:cNvPicPr>
          <p:nvPr/>
        </p:nvPicPr>
        <p:blipFill>
          <a:blip r:embed="rId3"/>
          <a:srcRect/>
          <a:stretch>
            <a:fillRect/>
          </a:stretch>
        </p:blipFill>
        <p:spPr bwMode="auto">
          <a:xfrm>
            <a:off x="1403350" y="1189038"/>
            <a:ext cx="6216650" cy="4983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1"/>
          <p:cNvSpPr>
            <a:spLocks noGrp="1"/>
          </p:cNvSpPr>
          <p:nvPr>
            <p:ph type="sldNum" sz="quarter" idx="12"/>
          </p:nvPr>
        </p:nvSpPr>
        <p:spPr>
          <a:noFill/>
        </p:spPr>
        <p:txBody>
          <a:bodyPr/>
          <a:lstStyle/>
          <a:p>
            <a:r>
              <a:rPr lang="en-US" smtClean="0"/>
              <a:t>11.</a:t>
            </a:r>
            <a:fld id="{5C4E628A-7C6F-421F-8386-06CE907477CD}" type="slidenum">
              <a:rPr lang="en-US" smtClean="0"/>
              <a:pPr/>
              <a:t>121</a:t>
            </a:fld>
            <a:endParaRPr lang="en-US" smtClean="0"/>
          </a:p>
        </p:txBody>
      </p:sp>
      <p:sp>
        <p:nvSpPr>
          <p:cNvPr id="47107" name="Text Box 2"/>
          <p:cNvSpPr txBox="1">
            <a:spLocks noChangeArrowheads="1"/>
          </p:cNvSpPr>
          <p:nvPr/>
        </p:nvSpPr>
        <p:spPr bwMode="auto">
          <a:xfrm>
            <a:off x="304800" y="457200"/>
            <a:ext cx="7104063"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11.5</a:t>
            </a:r>
            <a:r>
              <a:rPr lang="en-US" sz="2400" baseline="0">
                <a:solidFill>
                  <a:schemeClr val="folHlink"/>
                </a:solidFill>
                <a:latin typeface="Times New Roman" charset="0"/>
              </a:rPr>
              <a:t>  </a:t>
            </a:r>
            <a:r>
              <a:rPr lang="en-US" sz="2000" i="1" baseline="0">
                <a:latin typeface="Times New Roman" charset="0"/>
              </a:rPr>
              <a:t>Sender-site algorithm for Stop-and-Wait ARQ</a:t>
            </a:r>
          </a:p>
        </p:txBody>
      </p:sp>
      <p:grpSp>
        <p:nvGrpSpPr>
          <p:cNvPr id="2" name="Group 11"/>
          <p:cNvGrpSpPr>
            <a:grpSpLocks/>
          </p:cNvGrpSpPr>
          <p:nvPr/>
        </p:nvGrpSpPr>
        <p:grpSpPr bwMode="auto">
          <a:xfrm>
            <a:off x="76200" y="939800"/>
            <a:ext cx="8940800" cy="4851400"/>
            <a:chOff x="48" y="592"/>
            <a:chExt cx="5632" cy="2780"/>
          </a:xfrm>
        </p:grpSpPr>
        <p:pic>
          <p:nvPicPr>
            <p:cNvPr id="47110" name="Picture 4"/>
            <p:cNvPicPr>
              <a:picLocks noChangeAspect="1" noChangeArrowheads="1"/>
            </p:cNvPicPr>
            <p:nvPr/>
          </p:nvPicPr>
          <p:blipFill>
            <a:blip r:embed="rId3"/>
            <a:srcRect/>
            <a:stretch>
              <a:fillRect/>
            </a:stretch>
          </p:blipFill>
          <p:spPr bwMode="auto">
            <a:xfrm>
              <a:off x="94" y="592"/>
              <a:ext cx="5539" cy="1035"/>
            </a:xfrm>
            <a:prstGeom prst="rect">
              <a:avLst/>
            </a:prstGeom>
            <a:noFill/>
            <a:ln w="9525">
              <a:noFill/>
              <a:miter lim="800000"/>
              <a:headEnd/>
              <a:tailEnd/>
            </a:ln>
          </p:spPr>
        </p:pic>
        <p:pic>
          <p:nvPicPr>
            <p:cNvPr id="47111" name="Picture 10"/>
            <p:cNvPicPr>
              <a:picLocks noChangeAspect="1" noChangeArrowheads="1"/>
            </p:cNvPicPr>
            <p:nvPr/>
          </p:nvPicPr>
          <p:blipFill>
            <a:blip r:embed="rId4"/>
            <a:srcRect/>
            <a:stretch>
              <a:fillRect/>
            </a:stretch>
          </p:blipFill>
          <p:spPr bwMode="auto">
            <a:xfrm>
              <a:off x="48" y="1488"/>
              <a:ext cx="5632" cy="1884"/>
            </a:xfrm>
            <a:prstGeom prst="rect">
              <a:avLst/>
            </a:prstGeom>
            <a:noFill/>
            <a:ln w="9525">
              <a:noFill/>
              <a:miter lim="800000"/>
              <a:headEnd/>
              <a:tailEnd/>
            </a:ln>
          </p:spPr>
        </p:pic>
      </p:grpSp>
      <p:sp>
        <p:nvSpPr>
          <p:cNvPr id="47109" name="Rectangle 12"/>
          <p:cNvSpPr>
            <a:spLocks noChangeArrowheads="1"/>
          </p:cNvSpPr>
          <p:nvPr/>
        </p:nvSpPr>
        <p:spPr bwMode="auto">
          <a:xfrm>
            <a:off x="7353300" y="579120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1"/>
          <p:cNvSpPr>
            <a:spLocks noGrp="1"/>
          </p:cNvSpPr>
          <p:nvPr>
            <p:ph type="sldNum" sz="quarter" idx="12"/>
          </p:nvPr>
        </p:nvSpPr>
        <p:spPr>
          <a:noFill/>
        </p:spPr>
        <p:txBody>
          <a:bodyPr/>
          <a:lstStyle/>
          <a:p>
            <a:r>
              <a:rPr lang="en-US" smtClean="0"/>
              <a:t>11.</a:t>
            </a:r>
            <a:fld id="{ACD849C2-18AC-42E7-90E0-2BA5D4EE5C77}" type="slidenum">
              <a:rPr lang="en-US" smtClean="0"/>
              <a:pPr/>
              <a:t>122</a:t>
            </a:fld>
            <a:endParaRPr lang="en-US" smtClean="0"/>
          </a:p>
        </p:txBody>
      </p:sp>
      <p:sp>
        <p:nvSpPr>
          <p:cNvPr id="48131" name="Text Box 2"/>
          <p:cNvSpPr txBox="1">
            <a:spLocks noChangeArrowheads="1"/>
          </p:cNvSpPr>
          <p:nvPr/>
        </p:nvSpPr>
        <p:spPr bwMode="auto">
          <a:xfrm>
            <a:off x="363538" y="304800"/>
            <a:ext cx="7104062"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11.5</a:t>
            </a:r>
            <a:r>
              <a:rPr lang="en-US" sz="2400" baseline="0">
                <a:solidFill>
                  <a:schemeClr val="folHlink"/>
                </a:solidFill>
                <a:latin typeface="Times New Roman" charset="0"/>
              </a:rPr>
              <a:t>  </a:t>
            </a:r>
            <a:r>
              <a:rPr lang="en-US" sz="2000" i="1" baseline="0">
                <a:latin typeface="Times New Roman" charset="0"/>
              </a:rPr>
              <a:t>Sender-site algorithm for Stop-and-Wait ARQ</a:t>
            </a:r>
            <a:endParaRPr lang="en-US" sz="2000" i="1" baseline="0">
              <a:solidFill>
                <a:schemeClr val="hlink"/>
              </a:solidFill>
              <a:latin typeface="Times New Roman" charset="0"/>
            </a:endParaRPr>
          </a:p>
        </p:txBody>
      </p:sp>
      <p:pic>
        <p:nvPicPr>
          <p:cNvPr id="48132" name="Picture 5"/>
          <p:cNvPicPr>
            <a:picLocks noChangeAspect="1" noChangeArrowheads="1"/>
          </p:cNvPicPr>
          <p:nvPr/>
        </p:nvPicPr>
        <p:blipFill>
          <a:blip r:embed="rId3"/>
          <a:srcRect/>
          <a:stretch>
            <a:fillRect/>
          </a:stretch>
        </p:blipFill>
        <p:spPr bwMode="auto">
          <a:xfrm>
            <a:off x="76200" y="893763"/>
            <a:ext cx="9004300" cy="4745037"/>
          </a:xfrm>
          <a:prstGeom prst="rect">
            <a:avLst/>
          </a:prstGeom>
          <a:noFill/>
          <a:ln w="9525">
            <a:noFill/>
            <a:miter lim="800000"/>
            <a:headEnd/>
            <a:tailEnd/>
          </a:ln>
        </p:spPr>
      </p:pic>
      <p:sp>
        <p:nvSpPr>
          <p:cNvPr id="48133" name="Rectangle 6"/>
          <p:cNvSpPr>
            <a:spLocks noChangeArrowheads="1"/>
          </p:cNvSpPr>
          <p:nvPr/>
        </p:nvSpPr>
        <p:spPr bwMode="auto">
          <a:xfrm>
            <a:off x="7505700" y="19685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1"/>
          <p:cNvSpPr>
            <a:spLocks noGrp="1"/>
          </p:cNvSpPr>
          <p:nvPr>
            <p:ph type="sldNum" sz="quarter" idx="12"/>
          </p:nvPr>
        </p:nvSpPr>
        <p:spPr>
          <a:noFill/>
        </p:spPr>
        <p:txBody>
          <a:bodyPr/>
          <a:lstStyle/>
          <a:p>
            <a:r>
              <a:rPr lang="en-US" smtClean="0"/>
              <a:t>11.</a:t>
            </a:r>
            <a:fld id="{8FA0D438-0215-4F2E-9D03-986B24BE8ECD}" type="slidenum">
              <a:rPr lang="en-US" smtClean="0"/>
              <a:pPr/>
              <a:t>123</a:t>
            </a:fld>
            <a:endParaRPr lang="en-US" smtClean="0"/>
          </a:p>
        </p:txBody>
      </p:sp>
      <p:sp>
        <p:nvSpPr>
          <p:cNvPr id="49155" name="Text Box 2"/>
          <p:cNvSpPr txBox="1">
            <a:spLocks noChangeArrowheads="1"/>
          </p:cNvSpPr>
          <p:nvPr/>
        </p:nvSpPr>
        <p:spPr bwMode="auto">
          <a:xfrm>
            <a:off x="234950" y="381000"/>
            <a:ext cx="8223250"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11.6</a:t>
            </a:r>
            <a:r>
              <a:rPr lang="en-US" sz="2400" baseline="0">
                <a:solidFill>
                  <a:schemeClr val="folHlink"/>
                </a:solidFill>
                <a:latin typeface="Times New Roman" charset="0"/>
              </a:rPr>
              <a:t>  </a:t>
            </a:r>
            <a:r>
              <a:rPr lang="en-US" sz="2000" i="1" baseline="0">
                <a:latin typeface="Times New Roman" charset="0"/>
              </a:rPr>
              <a:t>Receiver-site algorithm for Stop-and-Wait ARQ Protocol</a:t>
            </a:r>
          </a:p>
        </p:txBody>
      </p:sp>
      <p:grpSp>
        <p:nvGrpSpPr>
          <p:cNvPr id="2" name="Group 7"/>
          <p:cNvGrpSpPr>
            <a:grpSpLocks/>
          </p:cNvGrpSpPr>
          <p:nvPr/>
        </p:nvGrpSpPr>
        <p:grpSpPr bwMode="auto">
          <a:xfrm>
            <a:off x="106363" y="838200"/>
            <a:ext cx="8885237" cy="5105400"/>
            <a:chOff x="48" y="528"/>
            <a:chExt cx="5597" cy="3216"/>
          </a:xfrm>
        </p:grpSpPr>
        <p:pic>
          <p:nvPicPr>
            <p:cNvPr id="49157" name="Picture 3"/>
            <p:cNvPicPr>
              <a:picLocks noChangeAspect="1" noChangeArrowheads="1"/>
            </p:cNvPicPr>
            <p:nvPr/>
          </p:nvPicPr>
          <p:blipFill>
            <a:blip r:embed="rId3"/>
            <a:srcRect/>
            <a:stretch>
              <a:fillRect/>
            </a:stretch>
          </p:blipFill>
          <p:spPr bwMode="auto">
            <a:xfrm>
              <a:off x="48" y="528"/>
              <a:ext cx="5597" cy="771"/>
            </a:xfrm>
            <a:prstGeom prst="rect">
              <a:avLst/>
            </a:prstGeom>
            <a:noFill/>
            <a:ln w="9525">
              <a:noFill/>
              <a:miter lim="800000"/>
              <a:headEnd/>
              <a:tailEnd/>
            </a:ln>
          </p:spPr>
        </p:pic>
        <p:pic>
          <p:nvPicPr>
            <p:cNvPr id="49158" name="Picture 5"/>
            <p:cNvPicPr>
              <a:picLocks noChangeAspect="1" noChangeArrowheads="1"/>
            </p:cNvPicPr>
            <p:nvPr/>
          </p:nvPicPr>
          <p:blipFill>
            <a:blip r:embed="rId4"/>
            <a:srcRect/>
            <a:stretch>
              <a:fillRect/>
            </a:stretch>
          </p:blipFill>
          <p:spPr bwMode="auto">
            <a:xfrm>
              <a:off x="48" y="1303"/>
              <a:ext cx="5574" cy="2441"/>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1"/>
          <p:cNvSpPr>
            <a:spLocks noGrp="1"/>
          </p:cNvSpPr>
          <p:nvPr>
            <p:ph type="sldNum" sz="quarter" idx="12"/>
          </p:nvPr>
        </p:nvSpPr>
        <p:spPr>
          <a:noFill/>
        </p:spPr>
        <p:txBody>
          <a:bodyPr/>
          <a:lstStyle/>
          <a:p>
            <a:r>
              <a:rPr lang="en-US" smtClean="0"/>
              <a:t>11.</a:t>
            </a:r>
            <a:fld id="{A2034F3C-3B0D-4194-9A15-83B55C9C6E08}" type="slidenum">
              <a:rPr lang="en-US" smtClean="0"/>
              <a:pPr/>
              <a:t>124</a:t>
            </a:fld>
            <a:endParaRPr lang="en-US" smtClean="0"/>
          </a:p>
        </p:txBody>
      </p:sp>
      <p:sp>
        <p:nvSpPr>
          <p:cNvPr id="5017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018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018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018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018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018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018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0186" name="Rectangle 9"/>
          <p:cNvSpPr>
            <a:spLocks noChangeArrowheads="1"/>
          </p:cNvSpPr>
          <p:nvPr/>
        </p:nvSpPr>
        <p:spPr bwMode="auto">
          <a:xfrm>
            <a:off x="228600" y="1143000"/>
            <a:ext cx="8534400" cy="3508375"/>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Figure 11.11 shows an example of </a:t>
            </a:r>
            <a:r>
              <a:rPr lang="en-US" sz="2800" i="1" baseline="0">
                <a:solidFill>
                  <a:schemeClr val="hlink"/>
                </a:solidFill>
                <a:latin typeface="Times New Roman" charset="0"/>
              </a:rPr>
              <a:t>Stop-and-Wait ARQ</a:t>
            </a:r>
            <a:r>
              <a:rPr lang="en-US" sz="2800" i="1" baseline="0">
                <a:latin typeface="Times New Roman" charset="0"/>
              </a:rPr>
              <a:t>. Frame 0 is sent and acknowledged. Frame 1 is lost and resent after the time-out. The resent frame 1 is acknowledged and the timer stops. Frame 0 is sent and acknowledged, but the acknowledgment is lost. The sender has no idea if the frame or the acknowledgment is lost, so after the time-out, it resends frame 0, which is acknowledged.</a:t>
            </a:r>
          </a:p>
        </p:txBody>
      </p:sp>
      <p:sp>
        <p:nvSpPr>
          <p:cNvPr id="50187"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11.3</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1"/>
          <p:cNvSpPr>
            <a:spLocks noGrp="1"/>
          </p:cNvSpPr>
          <p:nvPr>
            <p:ph type="sldNum" sz="quarter" idx="12"/>
          </p:nvPr>
        </p:nvSpPr>
        <p:spPr>
          <a:noFill/>
        </p:spPr>
        <p:txBody>
          <a:bodyPr/>
          <a:lstStyle/>
          <a:p>
            <a:r>
              <a:rPr lang="en-US" smtClean="0"/>
              <a:t>11.</a:t>
            </a:r>
            <a:fld id="{31398F35-5468-452A-B2B4-3F8D671FF402}" type="slidenum">
              <a:rPr lang="en-US" smtClean="0"/>
              <a:pPr/>
              <a:t>125</a:t>
            </a:fld>
            <a:endParaRPr lang="en-US" smtClean="0"/>
          </a:p>
        </p:txBody>
      </p:sp>
      <p:sp>
        <p:nvSpPr>
          <p:cNvPr id="5120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5120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51205" name="Text Box 4"/>
          <p:cNvSpPr txBox="1">
            <a:spLocks noChangeArrowheads="1"/>
          </p:cNvSpPr>
          <p:nvPr/>
        </p:nvSpPr>
        <p:spPr bwMode="auto">
          <a:xfrm>
            <a:off x="304800" y="381000"/>
            <a:ext cx="53086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11.11  </a:t>
            </a:r>
            <a:r>
              <a:rPr lang="en-US" sz="2000" i="1" baseline="0">
                <a:latin typeface="Times New Roman" charset="0"/>
              </a:rPr>
              <a:t>Flow diagram for Example 11.3</a:t>
            </a:r>
          </a:p>
        </p:txBody>
      </p:sp>
      <p:sp>
        <p:nvSpPr>
          <p:cNvPr id="51206"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51207" name="Picture 8"/>
          <p:cNvPicPr>
            <a:picLocks noChangeAspect="1" noChangeArrowheads="1"/>
          </p:cNvPicPr>
          <p:nvPr/>
        </p:nvPicPr>
        <p:blipFill>
          <a:blip r:embed="rId3"/>
          <a:srcRect/>
          <a:stretch>
            <a:fillRect/>
          </a:stretch>
        </p:blipFill>
        <p:spPr bwMode="auto">
          <a:xfrm>
            <a:off x="1343025" y="1108075"/>
            <a:ext cx="5895975" cy="5216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1"/>
          <p:cNvSpPr>
            <a:spLocks noGrp="1"/>
          </p:cNvSpPr>
          <p:nvPr>
            <p:ph type="sldNum" sz="quarter" idx="12"/>
          </p:nvPr>
        </p:nvSpPr>
        <p:spPr>
          <a:noFill/>
        </p:spPr>
        <p:txBody>
          <a:bodyPr/>
          <a:lstStyle/>
          <a:p>
            <a:r>
              <a:rPr lang="en-US" smtClean="0"/>
              <a:t>11.</a:t>
            </a:r>
            <a:fld id="{B306074F-624F-482C-ABAD-55D651D17E9F}" type="slidenum">
              <a:rPr lang="en-US" smtClean="0"/>
              <a:pPr/>
              <a:t>126</a:t>
            </a:fld>
            <a:endParaRPr lang="en-US" smtClean="0"/>
          </a:p>
        </p:txBody>
      </p:sp>
      <p:sp>
        <p:nvSpPr>
          <p:cNvPr id="5222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22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222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22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22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223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22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2234" name="Rectangle 9"/>
          <p:cNvSpPr>
            <a:spLocks noChangeArrowheads="1"/>
          </p:cNvSpPr>
          <p:nvPr/>
        </p:nvSpPr>
        <p:spPr bwMode="auto">
          <a:xfrm>
            <a:off x="228600" y="1143000"/>
            <a:ext cx="8686800" cy="2227263"/>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Assume that, in a Stop-and-Wait ARQ system, the bandwidth of the line is 1 Mbps, and 1 bit takes 20 ms to make a round trip. What is the bandwidth-delay product? If the system data frames are 1000 bits in length, what is the utilization percentage of the link?</a:t>
            </a:r>
          </a:p>
        </p:txBody>
      </p:sp>
      <p:sp>
        <p:nvSpPr>
          <p:cNvPr id="52235" name="Rectangle 10"/>
          <p:cNvSpPr>
            <a:spLocks noChangeArrowheads="1"/>
          </p:cNvSpPr>
          <p:nvPr/>
        </p:nvSpPr>
        <p:spPr bwMode="auto">
          <a:xfrm>
            <a:off x="228600" y="3581400"/>
            <a:ext cx="8686800" cy="946150"/>
          </a:xfrm>
          <a:prstGeom prst="rect">
            <a:avLst/>
          </a:prstGeom>
          <a:solidFill>
            <a:schemeClr val="bg1"/>
          </a:solidFill>
          <a:ln w="9525">
            <a:noFill/>
            <a:miter lim="800000"/>
            <a:headEnd/>
            <a:tailEnd/>
          </a:ln>
        </p:spPr>
        <p:txBody>
          <a:bodyPr>
            <a:spAutoFit/>
          </a:bodyPr>
          <a:lstStyle/>
          <a:p>
            <a:r>
              <a:rPr lang="en-US" sz="2800" baseline="0">
                <a:solidFill>
                  <a:schemeClr val="hlink"/>
                </a:solidFill>
                <a:latin typeface="Times New Roman" charset="0"/>
              </a:rPr>
              <a:t>Solution</a:t>
            </a:r>
          </a:p>
          <a:p>
            <a:r>
              <a:rPr lang="en-US" sz="2800" baseline="0">
                <a:latin typeface="Times" pitchFamily="18" charset="0"/>
              </a:rPr>
              <a:t>The bandwidth-delay product is</a:t>
            </a:r>
          </a:p>
        </p:txBody>
      </p:sp>
      <p:sp>
        <p:nvSpPr>
          <p:cNvPr id="52236" name="Text Box 12"/>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11.4</a:t>
            </a:r>
          </a:p>
        </p:txBody>
      </p:sp>
      <p:pic>
        <p:nvPicPr>
          <p:cNvPr id="52237" name="Picture 13"/>
          <p:cNvPicPr>
            <a:picLocks noChangeAspect="1" noChangeArrowheads="1"/>
          </p:cNvPicPr>
          <p:nvPr/>
        </p:nvPicPr>
        <p:blipFill>
          <a:blip r:embed="rId3"/>
          <a:srcRect/>
          <a:stretch>
            <a:fillRect/>
          </a:stretch>
        </p:blipFill>
        <p:spPr bwMode="auto">
          <a:xfrm>
            <a:off x="1905000" y="4776788"/>
            <a:ext cx="4167188" cy="404812"/>
          </a:xfrm>
          <a:prstGeom prst="rect">
            <a:avLst/>
          </a:prstGeom>
          <a:noFill/>
          <a:ln w="57150" cmpd="thickThin">
            <a:solidFill>
              <a:schemeClr val="folHlink"/>
            </a:solid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1"/>
          <p:cNvSpPr>
            <a:spLocks noGrp="1"/>
          </p:cNvSpPr>
          <p:nvPr>
            <p:ph type="sldNum" sz="quarter" idx="12"/>
          </p:nvPr>
        </p:nvSpPr>
        <p:spPr>
          <a:noFill/>
        </p:spPr>
        <p:txBody>
          <a:bodyPr/>
          <a:lstStyle/>
          <a:p>
            <a:r>
              <a:rPr lang="en-US" smtClean="0"/>
              <a:t>11.</a:t>
            </a:r>
            <a:fld id="{37A92236-216F-48E1-B082-B447D4719827}" type="slidenum">
              <a:rPr lang="en-US" smtClean="0"/>
              <a:pPr/>
              <a:t>127</a:t>
            </a:fld>
            <a:endParaRPr lang="en-US" smtClean="0"/>
          </a:p>
        </p:txBody>
      </p:sp>
      <p:sp>
        <p:nvSpPr>
          <p:cNvPr id="5325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325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325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325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325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325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325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3258" name="Rectangle 9"/>
          <p:cNvSpPr>
            <a:spLocks noChangeArrowheads="1"/>
          </p:cNvSpPr>
          <p:nvPr/>
        </p:nvSpPr>
        <p:spPr bwMode="auto">
          <a:xfrm>
            <a:off x="228600" y="1143000"/>
            <a:ext cx="8686800" cy="3081338"/>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The system can send 20,000 bits during the time it takes for the data to go from the sender to the receiver and then back again. However, the system sends only 1000 bits. We can say that the link utilization is only 1000/20,000, or </a:t>
            </a:r>
            <a:r>
              <a:rPr lang="en-US" sz="2800" i="1" baseline="0">
                <a:solidFill>
                  <a:schemeClr val="hlink"/>
                </a:solidFill>
                <a:latin typeface="Times New Roman" charset="0"/>
              </a:rPr>
              <a:t>5</a:t>
            </a:r>
            <a:r>
              <a:rPr lang="en-US" sz="2800" i="1" baseline="0">
                <a:latin typeface="Times New Roman" charset="0"/>
              </a:rPr>
              <a:t> percent. For this reason, for a link with a high bandwidth or long delay, the use of Stop-and-Wait ARQ wastes the capacity of the link.</a:t>
            </a:r>
          </a:p>
        </p:txBody>
      </p:sp>
      <p:sp>
        <p:nvSpPr>
          <p:cNvPr id="53259" name="Text Box 11"/>
          <p:cNvSpPr txBox="1">
            <a:spLocks noChangeArrowheads="1"/>
          </p:cNvSpPr>
          <p:nvPr/>
        </p:nvSpPr>
        <p:spPr bwMode="auto">
          <a:xfrm>
            <a:off x="1143000" y="0"/>
            <a:ext cx="4529138"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11.4 (continued)</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1"/>
          <p:cNvSpPr>
            <a:spLocks noGrp="1"/>
          </p:cNvSpPr>
          <p:nvPr>
            <p:ph type="sldNum" sz="quarter" idx="12"/>
          </p:nvPr>
        </p:nvSpPr>
        <p:spPr>
          <a:noFill/>
        </p:spPr>
        <p:txBody>
          <a:bodyPr/>
          <a:lstStyle/>
          <a:p>
            <a:r>
              <a:rPr lang="en-US" smtClean="0"/>
              <a:t>11.</a:t>
            </a:r>
            <a:fld id="{A266802A-2727-4856-854C-E2672FA16F6D}" type="slidenum">
              <a:rPr lang="en-US" smtClean="0"/>
              <a:pPr/>
              <a:t>128</a:t>
            </a:fld>
            <a:endParaRPr lang="en-US" smtClean="0"/>
          </a:p>
        </p:txBody>
      </p:sp>
      <p:sp>
        <p:nvSpPr>
          <p:cNvPr id="5427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42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427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42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42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428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42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4282" name="Rectangle 9"/>
          <p:cNvSpPr>
            <a:spLocks noChangeArrowheads="1"/>
          </p:cNvSpPr>
          <p:nvPr/>
        </p:nvSpPr>
        <p:spPr bwMode="auto">
          <a:xfrm>
            <a:off x="228600" y="990600"/>
            <a:ext cx="8229600" cy="1800225"/>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What is the utilization percentage of the link in Example 11.4 if we have a protocol that can send up to 15 frames before stopping and worrying about the acknowledgments?</a:t>
            </a:r>
          </a:p>
        </p:txBody>
      </p:sp>
      <p:sp>
        <p:nvSpPr>
          <p:cNvPr id="54283" name="Rectangle 10"/>
          <p:cNvSpPr>
            <a:spLocks noChangeArrowheads="1"/>
          </p:cNvSpPr>
          <p:nvPr/>
        </p:nvSpPr>
        <p:spPr bwMode="auto">
          <a:xfrm>
            <a:off x="228600" y="3335338"/>
            <a:ext cx="8686800" cy="3081337"/>
          </a:xfrm>
          <a:prstGeom prst="rect">
            <a:avLst/>
          </a:prstGeom>
          <a:solidFill>
            <a:schemeClr val="bg1"/>
          </a:solidFill>
          <a:ln w="9525">
            <a:noFill/>
            <a:miter lim="800000"/>
            <a:headEnd/>
            <a:tailEnd/>
          </a:ln>
        </p:spPr>
        <p:txBody>
          <a:bodyPr>
            <a:spAutoFit/>
          </a:bodyPr>
          <a:lstStyle/>
          <a:p>
            <a:pPr algn="just"/>
            <a:r>
              <a:rPr lang="en-US" sz="2800" i="1" baseline="0">
                <a:solidFill>
                  <a:schemeClr val="hlink"/>
                </a:solidFill>
                <a:latin typeface="Times New Roman" charset="0"/>
              </a:rPr>
              <a:t>Solution</a:t>
            </a:r>
          </a:p>
          <a:p>
            <a:pPr algn="just"/>
            <a:r>
              <a:rPr lang="en-US" sz="2800" i="1" baseline="0">
                <a:latin typeface="Times" pitchFamily="18" charset="0"/>
              </a:rPr>
              <a:t>The bandwidth-delay product is still 20,000 bits. The system can send up to 15 frames or 15,000 bits during a round trip. This means the utilization is 15,000/20,000, or </a:t>
            </a:r>
            <a:r>
              <a:rPr lang="en-US" sz="2800" i="1" baseline="0">
                <a:solidFill>
                  <a:schemeClr val="hlink"/>
                </a:solidFill>
                <a:latin typeface="Times" pitchFamily="18" charset="0"/>
              </a:rPr>
              <a:t>75</a:t>
            </a:r>
            <a:r>
              <a:rPr lang="en-US" sz="2800" i="1" baseline="0">
                <a:latin typeface="Times" pitchFamily="18" charset="0"/>
              </a:rPr>
              <a:t> percent. Of course, if there are damaged frames, the utilization percentage is much less because frames have to be resent.</a:t>
            </a:r>
          </a:p>
        </p:txBody>
      </p:sp>
      <p:sp>
        <p:nvSpPr>
          <p:cNvPr id="54284"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11.5</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2"/>
          </p:nvPr>
        </p:nvSpPr>
        <p:spPr>
          <a:noFill/>
        </p:spPr>
        <p:txBody>
          <a:bodyPr/>
          <a:lstStyle/>
          <a:p>
            <a:r>
              <a:rPr lang="en-US" smtClean="0"/>
              <a:t>11.</a:t>
            </a:r>
            <a:fld id="{C069C453-01E4-4539-B063-408A9D6A6463}" type="slidenum">
              <a:rPr lang="en-US" smtClean="0"/>
              <a:pPr/>
              <a:t>129</a:t>
            </a:fld>
            <a:endParaRPr lang="en-US" smtClean="0"/>
          </a:p>
        </p:txBody>
      </p:sp>
      <p:sp>
        <p:nvSpPr>
          <p:cNvPr id="5529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53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530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53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53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530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53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5306" name="Line 9"/>
          <p:cNvSpPr>
            <a:spLocks noChangeShapeType="1"/>
          </p:cNvSpPr>
          <p:nvPr/>
        </p:nvSpPr>
        <p:spPr bwMode="auto">
          <a:xfrm>
            <a:off x="457200" y="2362200"/>
            <a:ext cx="8153400" cy="0"/>
          </a:xfrm>
          <a:prstGeom prst="line">
            <a:avLst/>
          </a:prstGeom>
          <a:noFill/>
          <a:ln w="76200">
            <a:solidFill>
              <a:srgbClr val="009900"/>
            </a:solidFill>
            <a:round/>
            <a:headEnd/>
            <a:tailEnd/>
          </a:ln>
        </p:spPr>
        <p:txBody>
          <a:bodyPr/>
          <a:lstStyle/>
          <a:p>
            <a:endParaRPr lang="en-US"/>
          </a:p>
        </p:txBody>
      </p:sp>
      <p:sp>
        <p:nvSpPr>
          <p:cNvPr id="55307" name="Line 10"/>
          <p:cNvSpPr>
            <a:spLocks noChangeShapeType="1"/>
          </p:cNvSpPr>
          <p:nvPr/>
        </p:nvSpPr>
        <p:spPr bwMode="auto">
          <a:xfrm>
            <a:off x="458788" y="4572000"/>
            <a:ext cx="8153400" cy="0"/>
          </a:xfrm>
          <a:prstGeom prst="line">
            <a:avLst/>
          </a:prstGeom>
          <a:noFill/>
          <a:ln w="76200">
            <a:solidFill>
              <a:srgbClr val="009900"/>
            </a:solidFill>
            <a:round/>
            <a:headEnd/>
            <a:tailEnd/>
          </a:ln>
        </p:spPr>
        <p:txBody>
          <a:bodyPr/>
          <a:lstStyle/>
          <a:p>
            <a:endParaRPr lang="en-US"/>
          </a:p>
        </p:txBody>
      </p:sp>
      <p:sp>
        <p:nvSpPr>
          <p:cNvPr id="55308" name="Rectangle 11"/>
          <p:cNvSpPr>
            <a:spLocks noChangeArrowheads="1"/>
          </p:cNvSpPr>
          <p:nvPr/>
        </p:nvSpPr>
        <p:spPr bwMode="auto">
          <a:xfrm>
            <a:off x="495300" y="2454275"/>
            <a:ext cx="8077200" cy="2041525"/>
          </a:xfrm>
          <a:prstGeom prst="rect">
            <a:avLst/>
          </a:prstGeom>
          <a:solidFill>
            <a:srgbClr val="99FF33"/>
          </a:solidFill>
          <a:ln w="76200" algn="ctr">
            <a:noFill/>
            <a:miter lim="800000"/>
            <a:headEnd/>
            <a:tailEnd/>
          </a:ln>
        </p:spPr>
        <p:txBody>
          <a:bodyPr>
            <a:spAutoFit/>
          </a:bodyPr>
          <a:lstStyle/>
          <a:p>
            <a:pPr algn="ctr"/>
            <a:r>
              <a:rPr lang="en-US" baseline="0"/>
              <a:t>In the Go-Back-N Protocol, the sequence numbers are modulo 2</a:t>
            </a:r>
            <a:r>
              <a:rPr lang="en-US" i="1" baseline="30000"/>
              <a:t>m</a:t>
            </a:r>
            <a:r>
              <a:rPr lang="en-US" baseline="0"/>
              <a:t>,</a:t>
            </a:r>
          </a:p>
          <a:p>
            <a:pPr algn="ctr"/>
            <a:r>
              <a:rPr lang="en-US" baseline="0"/>
              <a:t>where m is the size of the sequence number field in bits.</a:t>
            </a:r>
          </a:p>
        </p:txBody>
      </p:sp>
      <p:grpSp>
        <p:nvGrpSpPr>
          <p:cNvPr id="2" name="Group 12"/>
          <p:cNvGrpSpPr>
            <a:grpSpLocks/>
          </p:cNvGrpSpPr>
          <p:nvPr/>
        </p:nvGrpSpPr>
        <p:grpSpPr bwMode="auto">
          <a:xfrm>
            <a:off x="457200" y="1719263"/>
            <a:ext cx="1143000" cy="566737"/>
            <a:chOff x="1200" y="1248"/>
            <a:chExt cx="720" cy="357"/>
          </a:xfrm>
        </p:grpSpPr>
        <p:pic>
          <p:nvPicPr>
            <p:cNvPr id="55310"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55311"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defRPr/>
            </a:pPr>
            <a:r>
              <a:rPr lang="en-US" sz="3600" smtClean="0">
                <a:latin typeface="Arial" charset="0"/>
                <a:cs typeface="Arial" charset="0"/>
              </a:rPr>
              <a:t>Home Applications (2)</a:t>
            </a:r>
          </a:p>
        </p:txBody>
      </p:sp>
      <p:sp>
        <p:nvSpPr>
          <p:cNvPr id="15363" name="Content Placeholder 2"/>
          <p:cNvSpPr>
            <a:spLocks noGrp="1"/>
          </p:cNvSpPr>
          <p:nvPr>
            <p:ph idx="1"/>
          </p:nvPr>
        </p:nvSpPr>
        <p:spPr/>
        <p:txBody>
          <a:bodyPr/>
          <a:lstStyle/>
          <a:p>
            <a:pPr algn="ctr" eaLnBrk="1" hangingPunct="1">
              <a:buFontTx/>
              <a:buNone/>
            </a:pPr>
            <a:r>
              <a:rPr lang="en-US" smtClean="0">
                <a:latin typeface="Arial" charset="0"/>
                <a:cs typeface="Arial" charset="0"/>
              </a:rPr>
              <a:t>Some forms of e-commerce</a:t>
            </a:r>
          </a:p>
        </p:txBody>
      </p:sp>
      <p:sp>
        <p:nvSpPr>
          <p:cNvPr id="9220"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15365" name="Picture 7"/>
          <p:cNvPicPr>
            <a:picLocks noChangeAspect="1" noChangeArrowheads="1"/>
          </p:cNvPicPr>
          <p:nvPr/>
        </p:nvPicPr>
        <p:blipFill>
          <a:blip r:embed="rId2"/>
          <a:srcRect/>
          <a:stretch>
            <a:fillRect/>
          </a:stretch>
        </p:blipFill>
        <p:spPr bwMode="auto">
          <a:xfrm>
            <a:off x="1066800" y="2590800"/>
            <a:ext cx="807720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1"/>
          <p:cNvSpPr>
            <a:spLocks noGrp="1"/>
          </p:cNvSpPr>
          <p:nvPr>
            <p:ph type="sldNum" sz="quarter" idx="12"/>
          </p:nvPr>
        </p:nvSpPr>
        <p:spPr>
          <a:noFill/>
        </p:spPr>
        <p:txBody>
          <a:bodyPr/>
          <a:lstStyle/>
          <a:p>
            <a:r>
              <a:rPr lang="en-US" smtClean="0"/>
              <a:t>11.</a:t>
            </a:r>
            <a:fld id="{4EB36E9E-DD44-4D32-9E48-301AFA4589A8}" type="slidenum">
              <a:rPr lang="en-US" smtClean="0"/>
              <a:pPr/>
              <a:t>130</a:t>
            </a:fld>
            <a:endParaRPr lang="en-US" smtClean="0"/>
          </a:p>
        </p:txBody>
      </p:sp>
      <p:sp>
        <p:nvSpPr>
          <p:cNvPr id="5632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5632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56325" name="Text Box 4"/>
          <p:cNvSpPr txBox="1">
            <a:spLocks noChangeArrowheads="1"/>
          </p:cNvSpPr>
          <p:nvPr/>
        </p:nvSpPr>
        <p:spPr bwMode="auto">
          <a:xfrm>
            <a:off x="304800" y="381000"/>
            <a:ext cx="55753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11.12  </a:t>
            </a:r>
            <a:r>
              <a:rPr lang="en-US" sz="2000" i="1" baseline="0">
                <a:latin typeface="Times New Roman" charset="0"/>
              </a:rPr>
              <a:t>Send window for Go-Back-N ARQ</a:t>
            </a:r>
          </a:p>
        </p:txBody>
      </p:sp>
      <p:sp>
        <p:nvSpPr>
          <p:cNvPr id="5632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6327" name="Picture 6"/>
          <p:cNvPicPr>
            <a:picLocks noChangeAspect="1" noChangeArrowheads="1"/>
          </p:cNvPicPr>
          <p:nvPr/>
        </p:nvPicPr>
        <p:blipFill>
          <a:blip r:embed="rId3"/>
          <a:srcRect/>
          <a:stretch>
            <a:fillRect/>
          </a:stretch>
        </p:blipFill>
        <p:spPr bwMode="auto">
          <a:xfrm>
            <a:off x="225425" y="1228725"/>
            <a:ext cx="8537575" cy="456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1"/>
          <p:cNvSpPr>
            <a:spLocks noGrp="1"/>
          </p:cNvSpPr>
          <p:nvPr>
            <p:ph type="sldNum" sz="quarter" idx="12"/>
          </p:nvPr>
        </p:nvSpPr>
        <p:spPr>
          <a:noFill/>
        </p:spPr>
        <p:txBody>
          <a:bodyPr/>
          <a:lstStyle/>
          <a:p>
            <a:r>
              <a:rPr lang="en-US" smtClean="0"/>
              <a:t>11.</a:t>
            </a:r>
            <a:fld id="{350792C0-0916-4B0E-9044-D9922BC6F110}" type="slidenum">
              <a:rPr lang="en-US" smtClean="0"/>
              <a:pPr/>
              <a:t>131</a:t>
            </a:fld>
            <a:endParaRPr lang="en-US" smtClean="0"/>
          </a:p>
        </p:txBody>
      </p:sp>
      <p:sp>
        <p:nvSpPr>
          <p:cNvPr id="5734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734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734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735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735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735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735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7354"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US"/>
          </a:p>
        </p:txBody>
      </p:sp>
      <p:sp>
        <p:nvSpPr>
          <p:cNvPr id="57355"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US"/>
          </a:p>
        </p:txBody>
      </p:sp>
      <p:sp>
        <p:nvSpPr>
          <p:cNvPr id="57356"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baseline="0"/>
              <a:t>The send window is an abstract concept defining an imaginary box of size 2</a:t>
            </a:r>
            <a:r>
              <a:rPr lang="en-US" i="1" baseline="30000"/>
              <a:t>m</a:t>
            </a:r>
            <a:r>
              <a:rPr lang="en-US" baseline="0"/>
              <a:t> − 1 with three variables: S</a:t>
            </a:r>
            <a:r>
              <a:rPr lang="en-US"/>
              <a:t>f</a:t>
            </a:r>
            <a:r>
              <a:rPr lang="en-US" baseline="0"/>
              <a:t>, S</a:t>
            </a:r>
            <a:r>
              <a:rPr lang="en-US"/>
              <a:t>n</a:t>
            </a:r>
            <a:r>
              <a:rPr lang="en-US" baseline="0"/>
              <a:t>, and S</a:t>
            </a:r>
            <a:r>
              <a:rPr lang="en-US" baseline="-16000"/>
              <a:t>size</a:t>
            </a:r>
            <a:r>
              <a:rPr lang="en-US" baseline="0"/>
              <a:t>.</a:t>
            </a:r>
          </a:p>
        </p:txBody>
      </p:sp>
      <p:grpSp>
        <p:nvGrpSpPr>
          <p:cNvPr id="2" name="Group 12"/>
          <p:cNvGrpSpPr>
            <a:grpSpLocks/>
          </p:cNvGrpSpPr>
          <p:nvPr/>
        </p:nvGrpSpPr>
        <p:grpSpPr bwMode="auto">
          <a:xfrm>
            <a:off x="457200" y="2024063"/>
            <a:ext cx="1143000" cy="566737"/>
            <a:chOff x="1200" y="1248"/>
            <a:chExt cx="720" cy="357"/>
          </a:xfrm>
        </p:grpSpPr>
        <p:pic>
          <p:nvPicPr>
            <p:cNvPr id="57358"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57359"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1"/>
          <p:cNvSpPr>
            <a:spLocks noGrp="1"/>
          </p:cNvSpPr>
          <p:nvPr>
            <p:ph type="sldNum" sz="quarter" idx="12"/>
          </p:nvPr>
        </p:nvSpPr>
        <p:spPr>
          <a:noFill/>
        </p:spPr>
        <p:txBody>
          <a:bodyPr/>
          <a:lstStyle/>
          <a:p>
            <a:r>
              <a:rPr lang="en-US" smtClean="0"/>
              <a:t>11.</a:t>
            </a:r>
            <a:fld id="{C092E367-A275-48D5-A36A-9B410586044D}" type="slidenum">
              <a:rPr lang="en-US" smtClean="0"/>
              <a:pPr/>
              <a:t>132</a:t>
            </a:fld>
            <a:endParaRPr lang="en-US" smtClean="0"/>
          </a:p>
        </p:txBody>
      </p:sp>
      <p:sp>
        <p:nvSpPr>
          <p:cNvPr id="5837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837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837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837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837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837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837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58378"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US"/>
          </a:p>
        </p:txBody>
      </p:sp>
      <p:sp>
        <p:nvSpPr>
          <p:cNvPr id="58379"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US"/>
          </a:p>
        </p:txBody>
      </p:sp>
      <p:sp>
        <p:nvSpPr>
          <p:cNvPr id="58380"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baseline="0"/>
              <a:t>The send window can slide one</a:t>
            </a:r>
            <a:br>
              <a:rPr lang="en-US" baseline="0"/>
            </a:br>
            <a:r>
              <a:rPr lang="en-US" baseline="0"/>
              <a:t>or more slots when a valid acknowledgment arrives.</a:t>
            </a:r>
          </a:p>
        </p:txBody>
      </p:sp>
      <p:grpSp>
        <p:nvGrpSpPr>
          <p:cNvPr id="2" name="Group 12"/>
          <p:cNvGrpSpPr>
            <a:grpSpLocks/>
          </p:cNvGrpSpPr>
          <p:nvPr/>
        </p:nvGrpSpPr>
        <p:grpSpPr bwMode="auto">
          <a:xfrm>
            <a:off x="457200" y="1981200"/>
            <a:ext cx="1143000" cy="566738"/>
            <a:chOff x="1200" y="1248"/>
            <a:chExt cx="720" cy="357"/>
          </a:xfrm>
        </p:grpSpPr>
        <p:pic>
          <p:nvPicPr>
            <p:cNvPr id="58382"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58383"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1"/>
          <p:cNvSpPr>
            <a:spLocks noGrp="1"/>
          </p:cNvSpPr>
          <p:nvPr>
            <p:ph type="sldNum" sz="quarter" idx="12"/>
          </p:nvPr>
        </p:nvSpPr>
        <p:spPr>
          <a:noFill/>
        </p:spPr>
        <p:txBody>
          <a:bodyPr/>
          <a:lstStyle/>
          <a:p>
            <a:r>
              <a:rPr lang="en-US" smtClean="0"/>
              <a:t>11.</a:t>
            </a:r>
            <a:fld id="{91AC5735-1C0F-4DCD-A354-5F780A766BB8}" type="slidenum">
              <a:rPr lang="en-US" smtClean="0"/>
              <a:pPr/>
              <a:t>133</a:t>
            </a:fld>
            <a:endParaRPr lang="en-US" smtClean="0"/>
          </a:p>
        </p:txBody>
      </p:sp>
      <p:sp>
        <p:nvSpPr>
          <p:cNvPr id="5939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5939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59397" name="Text Box 4"/>
          <p:cNvSpPr txBox="1">
            <a:spLocks noChangeArrowheads="1"/>
          </p:cNvSpPr>
          <p:nvPr/>
        </p:nvSpPr>
        <p:spPr bwMode="auto">
          <a:xfrm>
            <a:off x="304800" y="381000"/>
            <a:ext cx="585628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11.13  </a:t>
            </a:r>
            <a:r>
              <a:rPr lang="en-US" sz="2000" i="1" baseline="0">
                <a:latin typeface="Times New Roman" charset="0"/>
              </a:rPr>
              <a:t>Receive window for Go-Back-N ARQ</a:t>
            </a:r>
          </a:p>
        </p:txBody>
      </p:sp>
      <p:sp>
        <p:nvSpPr>
          <p:cNvPr id="5939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9399" name="Picture 6"/>
          <p:cNvPicPr>
            <a:picLocks noChangeAspect="1" noChangeArrowheads="1"/>
          </p:cNvPicPr>
          <p:nvPr/>
        </p:nvPicPr>
        <p:blipFill>
          <a:blip r:embed="rId3"/>
          <a:srcRect/>
          <a:stretch>
            <a:fillRect/>
          </a:stretch>
        </p:blipFill>
        <p:spPr bwMode="auto">
          <a:xfrm>
            <a:off x="696913" y="1844675"/>
            <a:ext cx="7761287" cy="341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p:cNvSpPr>
            <a:spLocks noGrp="1"/>
          </p:cNvSpPr>
          <p:nvPr>
            <p:ph type="sldNum" sz="quarter" idx="12"/>
          </p:nvPr>
        </p:nvSpPr>
        <p:spPr>
          <a:noFill/>
        </p:spPr>
        <p:txBody>
          <a:bodyPr/>
          <a:lstStyle/>
          <a:p>
            <a:r>
              <a:rPr lang="en-US" smtClean="0"/>
              <a:t>11.</a:t>
            </a:r>
            <a:fld id="{6786BD95-F47D-4C51-B164-BE8BDCA980CD}" type="slidenum">
              <a:rPr lang="en-US" smtClean="0"/>
              <a:pPr/>
              <a:t>134</a:t>
            </a:fld>
            <a:endParaRPr lang="en-US" smtClean="0"/>
          </a:p>
        </p:txBody>
      </p:sp>
      <p:sp>
        <p:nvSpPr>
          <p:cNvPr id="6041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04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042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04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04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042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04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0426" name="Line 9"/>
          <p:cNvSpPr>
            <a:spLocks noChangeShapeType="1"/>
          </p:cNvSpPr>
          <p:nvPr/>
        </p:nvSpPr>
        <p:spPr bwMode="auto">
          <a:xfrm>
            <a:off x="457200" y="2057400"/>
            <a:ext cx="8153400" cy="0"/>
          </a:xfrm>
          <a:prstGeom prst="line">
            <a:avLst/>
          </a:prstGeom>
          <a:noFill/>
          <a:ln w="76200">
            <a:solidFill>
              <a:srgbClr val="009900"/>
            </a:solidFill>
            <a:round/>
            <a:headEnd/>
            <a:tailEnd/>
          </a:ln>
        </p:spPr>
        <p:txBody>
          <a:bodyPr/>
          <a:lstStyle/>
          <a:p>
            <a:endParaRPr lang="en-US"/>
          </a:p>
        </p:txBody>
      </p:sp>
      <p:sp>
        <p:nvSpPr>
          <p:cNvPr id="60427" name="Line 10"/>
          <p:cNvSpPr>
            <a:spLocks noChangeShapeType="1"/>
          </p:cNvSpPr>
          <p:nvPr/>
        </p:nvSpPr>
        <p:spPr bwMode="auto">
          <a:xfrm>
            <a:off x="458788" y="5257800"/>
            <a:ext cx="8153400" cy="0"/>
          </a:xfrm>
          <a:prstGeom prst="line">
            <a:avLst/>
          </a:prstGeom>
          <a:noFill/>
          <a:ln w="76200">
            <a:solidFill>
              <a:srgbClr val="009900"/>
            </a:solidFill>
            <a:round/>
            <a:headEnd/>
            <a:tailEnd/>
          </a:ln>
        </p:spPr>
        <p:txBody>
          <a:bodyPr/>
          <a:lstStyle/>
          <a:p>
            <a:endParaRPr lang="en-US"/>
          </a:p>
        </p:txBody>
      </p:sp>
      <p:sp>
        <p:nvSpPr>
          <p:cNvPr id="60428" name="Rectangle 11"/>
          <p:cNvSpPr>
            <a:spLocks noChangeArrowheads="1"/>
          </p:cNvSpPr>
          <p:nvPr/>
        </p:nvSpPr>
        <p:spPr bwMode="auto">
          <a:xfrm>
            <a:off x="495300" y="2149475"/>
            <a:ext cx="8077200" cy="3016250"/>
          </a:xfrm>
          <a:prstGeom prst="rect">
            <a:avLst/>
          </a:prstGeom>
          <a:solidFill>
            <a:srgbClr val="99FF33"/>
          </a:solidFill>
          <a:ln w="76200" algn="ctr">
            <a:noFill/>
            <a:miter lim="800000"/>
            <a:headEnd/>
            <a:tailEnd/>
          </a:ln>
        </p:spPr>
        <p:txBody>
          <a:bodyPr>
            <a:spAutoFit/>
          </a:bodyPr>
          <a:lstStyle/>
          <a:p>
            <a:pPr algn="ctr"/>
            <a:r>
              <a:rPr lang="en-US" baseline="0"/>
              <a:t>The receive window is an abstract concept defining an imaginary box </a:t>
            </a:r>
          </a:p>
          <a:p>
            <a:pPr algn="ctr"/>
            <a:r>
              <a:rPr lang="en-US" baseline="0"/>
              <a:t>of size 1 with one single variable  R</a:t>
            </a:r>
            <a:r>
              <a:rPr lang="en-US" baseline="-16000"/>
              <a:t>n</a:t>
            </a:r>
            <a:r>
              <a:rPr lang="en-US" baseline="0"/>
              <a:t>. </a:t>
            </a:r>
            <a:br>
              <a:rPr lang="en-US" baseline="0"/>
            </a:br>
            <a:r>
              <a:rPr lang="en-US" baseline="0"/>
              <a:t>The window slides</a:t>
            </a:r>
          </a:p>
          <a:p>
            <a:pPr algn="ctr"/>
            <a:r>
              <a:rPr lang="en-US" baseline="0"/>
              <a:t>when a correct frame has arrived; sliding occurs one slot at a time.</a:t>
            </a:r>
          </a:p>
        </p:txBody>
      </p:sp>
      <p:grpSp>
        <p:nvGrpSpPr>
          <p:cNvPr id="2" name="Group 12"/>
          <p:cNvGrpSpPr>
            <a:grpSpLocks/>
          </p:cNvGrpSpPr>
          <p:nvPr/>
        </p:nvGrpSpPr>
        <p:grpSpPr bwMode="auto">
          <a:xfrm>
            <a:off x="457200" y="1371600"/>
            <a:ext cx="1143000" cy="566738"/>
            <a:chOff x="1200" y="1248"/>
            <a:chExt cx="720" cy="357"/>
          </a:xfrm>
        </p:grpSpPr>
        <p:pic>
          <p:nvPicPr>
            <p:cNvPr id="60430"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60431"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1"/>
          <p:cNvSpPr>
            <a:spLocks noGrp="1"/>
          </p:cNvSpPr>
          <p:nvPr>
            <p:ph type="sldNum" sz="quarter" idx="12"/>
          </p:nvPr>
        </p:nvSpPr>
        <p:spPr>
          <a:noFill/>
        </p:spPr>
        <p:txBody>
          <a:bodyPr/>
          <a:lstStyle/>
          <a:p>
            <a:r>
              <a:rPr lang="en-US" smtClean="0"/>
              <a:t>11.</a:t>
            </a:r>
            <a:fld id="{42EE15B7-DB5C-4E72-8BAC-4EDF6C67298F}" type="slidenum">
              <a:rPr lang="en-US" smtClean="0"/>
              <a:pPr/>
              <a:t>135</a:t>
            </a:fld>
            <a:endParaRPr lang="en-US" smtClean="0"/>
          </a:p>
        </p:txBody>
      </p:sp>
      <p:sp>
        <p:nvSpPr>
          <p:cNvPr id="6144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61444" name="Line 3"/>
          <p:cNvSpPr>
            <a:spLocks noChangeShapeType="1"/>
          </p:cNvSpPr>
          <p:nvPr/>
        </p:nvSpPr>
        <p:spPr bwMode="auto">
          <a:xfrm>
            <a:off x="152400" y="762000"/>
            <a:ext cx="8763000" cy="0"/>
          </a:xfrm>
          <a:prstGeom prst="line">
            <a:avLst/>
          </a:prstGeom>
          <a:noFill/>
          <a:ln w="19050">
            <a:solidFill>
              <a:schemeClr val="hlink"/>
            </a:solidFill>
            <a:round/>
            <a:headEnd/>
            <a:tailEnd/>
          </a:ln>
        </p:spPr>
        <p:txBody>
          <a:bodyPr/>
          <a:lstStyle/>
          <a:p>
            <a:endParaRPr lang="en-US"/>
          </a:p>
        </p:txBody>
      </p:sp>
      <p:sp>
        <p:nvSpPr>
          <p:cNvPr id="61445" name="Text Box 4"/>
          <p:cNvSpPr txBox="1">
            <a:spLocks noChangeArrowheads="1"/>
          </p:cNvSpPr>
          <p:nvPr/>
        </p:nvSpPr>
        <p:spPr bwMode="auto">
          <a:xfrm>
            <a:off x="304800" y="228600"/>
            <a:ext cx="481965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11.14  </a:t>
            </a:r>
            <a:r>
              <a:rPr lang="en-US" sz="2000" i="1" baseline="0">
                <a:latin typeface="Times New Roman" charset="0"/>
              </a:rPr>
              <a:t>Design of Go-Back-N ARQ</a:t>
            </a:r>
          </a:p>
        </p:txBody>
      </p:sp>
      <p:sp>
        <p:nvSpPr>
          <p:cNvPr id="61446"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61447" name="Picture 6"/>
          <p:cNvPicPr>
            <a:picLocks noChangeAspect="1" noChangeArrowheads="1"/>
          </p:cNvPicPr>
          <p:nvPr/>
        </p:nvPicPr>
        <p:blipFill>
          <a:blip r:embed="rId3"/>
          <a:srcRect/>
          <a:stretch>
            <a:fillRect/>
          </a:stretch>
        </p:blipFill>
        <p:spPr bwMode="auto">
          <a:xfrm>
            <a:off x="1346200" y="914400"/>
            <a:ext cx="6197600" cy="524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1"/>
          <p:cNvSpPr>
            <a:spLocks noGrp="1"/>
          </p:cNvSpPr>
          <p:nvPr>
            <p:ph type="sldNum" sz="quarter" idx="12"/>
          </p:nvPr>
        </p:nvSpPr>
        <p:spPr>
          <a:noFill/>
        </p:spPr>
        <p:txBody>
          <a:bodyPr/>
          <a:lstStyle/>
          <a:p>
            <a:r>
              <a:rPr lang="en-US" smtClean="0"/>
              <a:t>11.</a:t>
            </a:r>
            <a:fld id="{84E27F9A-30BD-48B9-8691-F9CE40E3A917}" type="slidenum">
              <a:rPr lang="en-US" smtClean="0"/>
              <a:pPr/>
              <a:t>136</a:t>
            </a:fld>
            <a:endParaRPr lang="en-US" smtClean="0"/>
          </a:p>
        </p:txBody>
      </p:sp>
      <p:sp>
        <p:nvSpPr>
          <p:cNvPr id="6246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6246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62469" name="Text Box 4"/>
          <p:cNvSpPr txBox="1">
            <a:spLocks noChangeArrowheads="1"/>
          </p:cNvSpPr>
          <p:nvPr/>
        </p:nvSpPr>
        <p:spPr bwMode="auto">
          <a:xfrm>
            <a:off x="304800" y="381000"/>
            <a:ext cx="548798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11.15  </a:t>
            </a:r>
            <a:r>
              <a:rPr lang="en-US" sz="2000" i="1" baseline="0">
                <a:latin typeface="Times New Roman" charset="0"/>
              </a:rPr>
              <a:t>Window size for Go-Back-N ARQ</a:t>
            </a:r>
          </a:p>
        </p:txBody>
      </p:sp>
      <p:sp>
        <p:nvSpPr>
          <p:cNvPr id="62470"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62471" name="Picture 6"/>
          <p:cNvPicPr>
            <a:picLocks noChangeAspect="1" noChangeArrowheads="1"/>
          </p:cNvPicPr>
          <p:nvPr/>
        </p:nvPicPr>
        <p:blipFill>
          <a:blip r:embed="rId3"/>
          <a:srcRect/>
          <a:stretch>
            <a:fillRect/>
          </a:stretch>
        </p:blipFill>
        <p:spPr bwMode="auto">
          <a:xfrm>
            <a:off x="871538" y="1143000"/>
            <a:ext cx="7358062" cy="5138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1"/>
          <p:cNvSpPr>
            <a:spLocks noGrp="1"/>
          </p:cNvSpPr>
          <p:nvPr>
            <p:ph type="sldNum" sz="quarter" idx="12"/>
          </p:nvPr>
        </p:nvSpPr>
        <p:spPr>
          <a:noFill/>
        </p:spPr>
        <p:txBody>
          <a:bodyPr/>
          <a:lstStyle/>
          <a:p>
            <a:r>
              <a:rPr lang="en-US" smtClean="0"/>
              <a:t>11.</a:t>
            </a:r>
            <a:fld id="{9272753F-FDAD-4E49-BE9D-E7945D9829A8}" type="slidenum">
              <a:rPr lang="en-US" smtClean="0"/>
              <a:pPr/>
              <a:t>137</a:t>
            </a:fld>
            <a:endParaRPr lang="en-US" smtClean="0"/>
          </a:p>
        </p:txBody>
      </p:sp>
      <p:sp>
        <p:nvSpPr>
          <p:cNvPr id="6349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349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349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349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349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349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349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3498" name="Line 9"/>
          <p:cNvSpPr>
            <a:spLocks noChangeShapeType="1"/>
          </p:cNvSpPr>
          <p:nvPr/>
        </p:nvSpPr>
        <p:spPr bwMode="auto">
          <a:xfrm>
            <a:off x="457200" y="2286000"/>
            <a:ext cx="8153400" cy="0"/>
          </a:xfrm>
          <a:prstGeom prst="line">
            <a:avLst/>
          </a:prstGeom>
          <a:noFill/>
          <a:ln w="76200">
            <a:solidFill>
              <a:srgbClr val="009900"/>
            </a:solidFill>
            <a:round/>
            <a:headEnd/>
            <a:tailEnd/>
          </a:ln>
        </p:spPr>
        <p:txBody>
          <a:bodyPr/>
          <a:lstStyle/>
          <a:p>
            <a:endParaRPr lang="en-US"/>
          </a:p>
        </p:txBody>
      </p:sp>
      <p:sp>
        <p:nvSpPr>
          <p:cNvPr id="63499" name="Line 10"/>
          <p:cNvSpPr>
            <a:spLocks noChangeShapeType="1"/>
          </p:cNvSpPr>
          <p:nvPr/>
        </p:nvSpPr>
        <p:spPr bwMode="auto">
          <a:xfrm>
            <a:off x="458788" y="4495800"/>
            <a:ext cx="8153400" cy="0"/>
          </a:xfrm>
          <a:prstGeom prst="line">
            <a:avLst/>
          </a:prstGeom>
          <a:noFill/>
          <a:ln w="76200">
            <a:solidFill>
              <a:srgbClr val="009900"/>
            </a:solidFill>
            <a:round/>
            <a:headEnd/>
            <a:tailEnd/>
          </a:ln>
        </p:spPr>
        <p:txBody>
          <a:bodyPr/>
          <a:lstStyle/>
          <a:p>
            <a:endParaRPr lang="en-US"/>
          </a:p>
        </p:txBody>
      </p:sp>
      <p:sp>
        <p:nvSpPr>
          <p:cNvPr id="63500" name="Rectangle 11"/>
          <p:cNvSpPr>
            <a:spLocks noChangeArrowheads="1"/>
          </p:cNvSpPr>
          <p:nvPr/>
        </p:nvSpPr>
        <p:spPr bwMode="auto">
          <a:xfrm>
            <a:off x="495300" y="2378075"/>
            <a:ext cx="8077200" cy="2041525"/>
          </a:xfrm>
          <a:prstGeom prst="rect">
            <a:avLst/>
          </a:prstGeom>
          <a:solidFill>
            <a:srgbClr val="99FF33"/>
          </a:solidFill>
          <a:ln w="76200" algn="ctr">
            <a:noFill/>
            <a:miter lim="800000"/>
            <a:headEnd/>
            <a:tailEnd/>
          </a:ln>
        </p:spPr>
        <p:txBody>
          <a:bodyPr>
            <a:spAutoFit/>
          </a:bodyPr>
          <a:lstStyle/>
          <a:p>
            <a:pPr algn="ctr"/>
            <a:r>
              <a:rPr lang="en-US" baseline="0"/>
              <a:t>In Go-Back-N ARQ, the size of the send window must be less than 2</a:t>
            </a:r>
            <a:r>
              <a:rPr lang="en-US" i="1" baseline="30000"/>
              <a:t>m</a:t>
            </a:r>
            <a:r>
              <a:rPr lang="en-US" baseline="0"/>
              <a:t>;</a:t>
            </a:r>
          </a:p>
          <a:p>
            <a:pPr algn="ctr"/>
            <a:r>
              <a:rPr lang="en-US" baseline="0"/>
              <a:t>the size of the receiver window </a:t>
            </a:r>
            <a:br>
              <a:rPr lang="en-US" baseline="0"/>
            </a:br>
            <a:r>
              <a:rPr lang="en-US" baseline="0"/>
              <a:t>is always 1.</a:t>
            </a:r>
          </a:p>
        </p:txBody>
      </p:sp>
      <p:grpSp>
        <p:nvGrpSpPr>
          <p:cNvPr id="2" name="Group 12"/>
          <p:cNvGrpSpPr>
            <a:grpSpLocks/>
          </p:cNvGrpSpPr>
          <p:nvPr/>
        </p:nvGrpSpPr>
        <p:grpSpPr bwMode="auto">
          <a:xfrm>
            <a:off x="457200" y="1600200"/>
            <a:ext cx="1143000" cy="566738"/>
            <a:chOff x="1200" y="1248"/>
            <a:chExt cx="720" cy="357"/>
          </a:xfrm>
        </p:grpSpPr>
        <p:pic>
          <p:nvPicPr>
            <p:cNvPr id="63502"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63503"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1"/>
          <p:cNvSpPr>
            <a:spLocks noGrp="1"/>
          </p:cNvSpPr>
          <p:nvPr>
            <p:ph type="sldNum" sz="quarter" idx="12"/>
          </p:nvPr>
        </p:nvSpPr>
        <p:spPr>
          <a:noFill/>
        </p:spPr>
        <p:txBody>
          <a:bodyPr/>
          <a:lstStyle/>
          <a:p>
            <a:r>
              <a:rPr lang="en-US" smtClean="0"/>
              <a:t>11.</a:t>
            </a:r>
            <a:fld id="{862C756B-9FD6-475F-A15F-BE8903C66A0C}" type="slidenum">
              <a:rPr lang="en-US" smtClean="0"/>
              <a:pPr/>
              <a:t>138</a:t>
            </a:fld>
            <a:endParaRPr lang="en-US" smtClean="0"/>
          </a:p>
        </p:txBody>
      </p:sp>
      <p:sp>
        <p:nvSpPr>
          <p:cNvPr id="64515" name="Text Box 2"/>
          <p:cNvSpPr txBox="1">
            <a:spLocks noChangeArrowheads="1"/>
          </p:cNvSpPr>
          <p:nvPr/>
        </p:nvSpPr>
        <p:spPr bwMode="auto">
          <a:xfrm>
            <a:off x="304800" y="152400"/>
            <a:ext cx="5345113"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11.7</a:t>
            </a:r>
            <a:r>
              <a:rPr lang="en-US" sz="2400" baseline="0">
                <a:solidFill>
                  <a:schemeClr val="folHlink"/>
                </a:solidFill>
                <a:latin typeface="Times New Roman" charset="0"/>
              </a:rPr>
              <a:t>  </a:t>
            </a:r>
            <a:r>
              <a:rPr lang="en-US" sz="2000" i="1" baseline="0">
                <a:latin typeface="Times New Roman" charset="0"/>
              </a:rPr>
              <a:t>Go-Back-N sender algorithm</a:t>
            </a:r>
          </a:p>
        </p:txBody>
      </p:sp>
      <p:pic>
        <p:nvPicPr>
          <p:cNvPr id="64516" name="Picture 3"/>
          <p:cNvPicPr>
            <a:picLocks noChangeAspect="1" noChangeArrowheads="1"/>
          </p:cNvPicPr>
          <p:nvPr/>
        </p:nvPicPr>
        <p:blipFill>
          <a:blip r:embed="rId3"/>
          <a:srcRect/>
          <a:stretch>
            <a:fillRect/>
          </a:stretch>
        </p:blipFill>
        <p:spPr bwMode="auto">
          <a:xfrm>
            <a:off x="53975" y="590550"/>
            <a:ext cx="9013825" cy="5505450"/>
          </a:xfrm>
          <a:prstGeom prst="rect">
            <a:avLst/>
          </a:prstGeom>
          <a:noFill/>
          <a:ln w="9525">
            <a:noFill/>
            <a:miter lim="800000"/>
            <a:headEnd/>
            <a:tailEnd/>
          </a:ln>
        </p:spPr>
      </p:pic>
      <p:sp>
        <p:nvSpPr>
          <p:cNvPr id="64517" name="Rectangle 4"/>
          <p:cNvSpPr>
            <a:spLocks noChangeArrowheads="1"/>
          </p:cNvSpPr>
          <p:nvPr/>
        </p:nvSpPr>
        <p:spPr bwMode="auto">
          <a:xfrm>
            <a:off x="7315200" y="591185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1"/>
          <p:cNvSpPr>
            <a:spLocks noGrp="1"/>
          </p:cNvSpPr>
          <p:nvPr>
            <p:ph type="sldNum" sz="quarter" idx="12"/>
          </p:nvPr>
        </p:nvSpPr>
        <p:spPr>
          <a:noFill/>
        </p:spPr>
        <p:txBody>
          <a:bodyPr/>
          <a:lstStyle/>
          <a:p>
            <a:r>
              <a:rPr lang="en-US" smtClean="0"/>
              <a:t>11.</a:t>
            </a:r>
            <a:fld id="{253B296D-5782-4F5D-96EB-A07081366BAD}" type="slidenum">
              <a:rPr lang="en-US" smtClean="0"/>
              <a:pPr/>
              <a:t>139</a:t>
            </a:fld>
            <a:endParaRPr lang="en-US" smtClean="0"/>
          </a:p>
        </p:txBody>
      </p:sp>
      <p:sp>
        <p:nvSpPr>
          <p:cNvPr id="65539" name="Text Box 2"/>
          <p:cNvSpPr txBox="1">
            <a:spLocks noChangeArrowheads="1"/>
          </p:cNvSpPr>
          <p:nvPr/>
        </p:nvSpPr>
        <p:spPr bwMode="auto">
          <a:xfrm>
            <a:off x="295275" y="0"/>
            <a:ext cx="5408613"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11.7</a:t>
            </a:r>
            <a:r>
              <a:rPr lang="en-US" sz="2400" baseline="0">
                <a:solidFill>
                  <a:schemeClr val="folHlink"/>
                </a:solidFill>
                <a:latin typeface="Times New Roman" charset="0"/>
              </a:rPr>
              <a:t>  </a:t>
            </a:r>
            <a:r>
              <a:rPr lang="en-US" sz="2000" i="1" baseline="0">
                <a:latin typeface="Times New Roman" charset="0"/>
              </a:rPr>
              <a:t>Go-Back-N sender algorithm </a:t>
            </a:r>
          </a:p>
        </p:txBody>
      </p:sp>
      <p:pic>
        <p:nvPicPr>
          <p:cNvPr id="65540" name="Picture 4"/>
          <p:cNvPicPr>
            <a:picLocks noChangeAspect="1" noChangeArrowheads="1"/>
          </p:cNvPicPr>
          <p:nvPr/>
        </p:nvPicPr>
        <p:blipFill>
          <a:blip r:embed="rId3"/>
          <a:srcRect/>
          <a:stretch>
            <a:fillRect/>
          </a:stretch>
        </p:blipFill>
        <p:spPr bwMode="auto">
          <a:xfrm>
            <a:off x="142875" y="533400"/>
            <a:ext cx="8848725" cy="5943600"/>
          </a:xfrm>
          <a:prstGeom prst="rect">
            <a:avLst/>
          </a:prstGeom>
          <a:noFill/>
          <a:ln w="9525">
            <a:noFill/>
            <a:miter lim="800000"/>
            <a:headEnd/>
            <a:tailEnd/>
          </a:ln>
        </p:spPr>
      </p:pic>
      <p:sp>
        <p:nvSpPr>
          <p:cNvPr id="65541" name="Rectangle 5"/>
          <p:cNvSpPr>
            <a:spLocks noChangeArrowheads="1"/>
          </p:cNvSpPr>
          <p:nvPr/>
        </p:nvSpPr>
        <p:spPr bwMode="auto">
          <a:xfrm>
            <a:off x="7277100" y="-7620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defRPr/>
            </a:pPr>
            <a:r>
              <a:rPr lang="en-US" sz="3600" smtClean="0">
                <a:latin typeface="Arial" charset="0"/>
                <a:cs typeface="Arial" charset="0"/>
              </a:rPr>
              <a:t>Mobile Users</a:t>
            </a:r>
          </a:p>
        </p:txBody>
      </p:sp>
      <p:sp>
        <p:nvSpPr>
          <p:cNvPr id="16387" name="Content Placeholder 2"/>
          <p:cNvSpPr>
            <a:spLocks noGrp="1"/>
          </p:cNvSpPr>
          <p:nvPr>
            <p:ph idx="1"/>
          </p:nvPr>
        </p:nvSpPr>
        <p:spPr/>
        <p:txBody>
          <a:bodyPr/>
          <a:lstStyle/>
          <a:p>
            <a:pPr algn="ctr" eaLnBrk="1" hangingPunct="1">
              <a:buFontTx/>
              <a:buNone/>
            </a:pPr>
            <a:r>
              <a:rPr lang="en-US" smtClean="0">
                <a:latin typeface="Arial" charset="0"/>
                <a:cs typeface="Arial" charset="0"/>
              </a:rPr>
              <a:t>Combinations of wireless networks and mobile computing</a:t>
            </a:r>
          </a:p>
        </p:txBody>
      </p:sp>
      <p:sp>
        <p:nvSpPr>
          <p:cNvPr id="10244"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1"/>
          <p:cNvSpPr>
            <a:spLocks noGrp="1"/>
          </p:cNvSpPr>
          <p:nvPr>
            <p:ph type="sldNum" sz="quarter" idx="12"/>
          </p:nvPr>
        </p:nvSpPr>
        <p:spPr>
          <a:noFill/>
        </p:spPr>
        <p:txBody>
          <a:bodyPr/>
          <a:lstStyle/>
          <a:p>
            <a:r>
              <a:rPr lang="en-US" smtClean="0"/>
              <a:t>11.</a:t>
            </a:r>
            <a:fld id="{06E60052-9A01-4185-AC9E-F3DD34436E58}" type="slidenum">
              <a:rPr lang="en-US" smtClean="0"/>
              <a:pPr/>
              <a:t>140</a:t>
            </a:fld>
            <a:endParaRPr lang="en-US" smtClean="0"/>
          </a:p>
        </p:txBody>
      </p:sp>
      <p:sp>
        <p:nvSpPr>
          <p:cNvPr id="66563" name="Text Box 2"/>
          <p:cNvSpPr txBox="1">
            <a:spLocks noChangeArrowheads="1"/>
          </p:cNvSpPr>
          <p:nvPr/>
        </p:nvSpPr>
        <p:spPr bwMode="auto">
          <a:xfrm>
            <a:off x="228600" y="152400"/>
            <a:ext cx="5484813"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11.8</a:t>
            </a:r>
            <a:r>
              <a:rPr lang="en-US" sz="2400" baseline="0">
                <a:solidFill>
                  <a:schemeClr val="folHlink"/>
                </a:solidFill>
                <a:latin typeface="Times New Roman" charset="0"/>
              </a:rPr>
              <a:t>  </a:t>
            </a:r>
            <a:r>
              <a:rPr lang="en-US" sz="2000" i="1" baseline="0">
                <a:latin typeface="Times New Roman" charset="0"/>
              </a:rPr>
              <a:t>Go-Back-N receiver algorithm</a:t>
            </a:r>
          </a:p>
        </p:txBody>
      </p:sp>
      <p:pic>
        <p:nvPicPr>
          <p:cNvPr id="66564" name="Picture 3"/>
          <p:cNvPicPr>
            <a:picLocks noChangeAspect="1" noChangeArrowheads="1"/>
          </p:cNvPicPr>
          <p:nvPr/>
        </p:nvPicPr>
        <p:blipFill>
          <a:blip r:embed="rId3"/>
          <a:srcRect/>
          <a:stretch>
            <a:fillRect/>
          </a:stretch>
        </p:blipFill>
        <p:spPr bwMode="auto">
          <a:xfrm>
            <a:off x="0" y="685800"/>
            <a:ext cx="9104313" cy="552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1"/>
          <p:cNvSpPr>
            <a:spLocks noGrp="1"/>
          </p:cNvSpPr>
          <p:nvPr>
            <p:ph type="sldNum" sz="quarter" idx="12"/>
          </p:nvPr>
        </p:nvSpPr>
        <p:spPr>
          <a:noFill/>
        </p:spPr>
        <p:txBody>
          <a:bodyPr/>
          <a:lstStyle/>
          <a:p>
            <a:r>
              <a:rPr lang="en-US" smtClean="0"/>
              <a:t>11.</a:t>
            </a:r>
            <a:fld id="{7E0FAE30-EE84-4E00-BA40-32707AB61A8B}" type="slidenum">
              <a:rPr lang="en-US" smtClean="0"/>
              <a:pPr/>
              <a:t>141</a:t>
            </a:fld>
            <a:endParaRPr lang="en-US" smtClean="0"/>
          </a:p>
        </p:txBody>
      </p:sp>
      <p:sp>
        <p:nvSpPr>
          <p:cNvPr id="6758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75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758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75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75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759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75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7594"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11.6</a:t>
            </a:r>
          </a:p>
        </p:txBody>
      </p:sp>
      <p:sp>
        <p:nvSpPr>
          <p:cNvPr id="67595" name="Rectangle 12"/>
          <p:cNvSpPr>
            <a:spLocks noChangeArrowheads="1"/>
          </p:cNvSpPr>
          <p:nvPr/>
        </p:nvSpPr>
        <p:spPr bwMode="auto">
          <a:xfrm>
            <a:off x="228600" y="762000"/>
            <a:ext cx="8686800" cy="5643563"/>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Figure 11.16 shows an example of Go-Back-N. This is an example of a case where the forward channel is reliable, but the reverse is not. No data frames are lost, but some ACKs are delayed and one is lost. The example also shows how cumulative acknowledgments can help if acknowledgments are delayed or lost. After initialization, there are seven sender events. Request events are triggered by data from the network layer; arrival events are triggered by acknowledgments from the physical layer. There is no time-out event here because all outstanding frames are acknowledged before the timer expires. Note that although ACK 2 is lost, ACK 3 serves as both ACK 2 and ACK 3.</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1"/>
          <p:cNvSpPr>
            <a:spLocks noGrp="1"/>
          </p:cNvSpPr>
          <p:nvPr>
            <p:ph type="sldNum" sz="quarter" idx="12"/>
          </p:nvPr>
        </p:nvSpPr>
        <p:spPr>
          <a:noFill/>
        </p:spPr>
        <p:txBody>
          <a:bodyPr/>
          <a:lstStyle/>
          <a:p>
            <a:r>
              <a:rPr lang="en-US" smtClean="0"/>
              <a:t>11.</a:t>
            </a:r>
            <a:fld id="{B83CDB52-3B7C-4B6F-9AE7-DBF4820AB2CC}" type="slidenum">
              <a:rPr lang="en-US" smtClean="0"/>
              <a:pPr/>
              <a:t>142</a:t>
            </a:fld>
            <a:endParaRPr lang="en-US" smtClean="0"/>
          </a:p>
        </p:txBody>
      </p:sp>
      <p:sp>
        <p:nvSpPr>
          <p:cNvPr id="6861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68612" name="Line 3"/>
          <p:cNvSpPr>
            <a:spLocks noChangeShapeType="1"/>
          </p:cNvSpPr>
          <p:nvPr/>
        </p:nvSpPr>
        <p:spPr bwMode="auto">
          <a:xfrm>
            <a:off x="152400" y="838200"/>
            <a:ext cx="8763000" cy="0"/>
          </a:xfrm>
          <a:prstGeom prst="line">
            <a:avLst/>
          </a:prstGeom>
          <a:noFill/>
          <a:ln w="19050">
            <a:solidFill>
              <a:schemeClr val="hlink"/>
            </a:solidFill>
            <a:round/>
            <a:headEnd/>
            <a:tailEnd/>
          </a:ln>
        </p:spPr>
        <p:txBody>
          <a:bodyPr/>
          <a:lstStyle/>
          <a:p>
            <a:endParaRPr lang="en-US"/>
          </a:p>
        </p:txBody>
      </p:sp>
      <p:sp>
        <p:nvSpPr>
          <p:cNvPr id="68613" name="Text Box 4"/>
          <p:cNvSpPr txBox="1">
            <a:spLocks noChangeArrowheads="1"/>
          </p:cNvSpPr>
          <p:nvPr/>
        </p:nvSpPr>
        <p:spPr bwMode="auto">
          <a:xfrm>
            <a:off x="304800" y="228600"/>
            <a:ext cx="53086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11.16  </a:t>
            </a:r>
            <a:r>
              <a:rPr lang="en-US" sz="2000" i="1" baseline="0">
                <a:latin typeface="Times New Roman" charset="0"/>
              </a:rPr>
              <a:t>Flow diagram for Example 11.6</a:t>
            </a:r>
          </a:p>
        </p:txBody>
      </p:sp>
      <p:sp>
        <p:nvSpPr>
          <p:cNvPr id="68614" name="Line 5"/>
          <p:cNvSpPr>
            <a:spLocks noChangeShapeType="1"/>
          </p:cNvSpPr>
          <p:nvPr/>
        </p:nvSpPr>
        <p:spPr bwMode="auto">
          <a:xfrm>
            <a:off x="152400" y="6324600"/>
            <a:ext cx="8763000" cy="0"/>
          </a:xfrm>
          <a:prstGeom prst="line">
            <a:avLst/>
          </a:prstGeom>
          <a:noFill/>
          <a:ln w="76200">
            <a:solidFill>
              <a:schemeClr val="hlink"/>
            </a:solidFill>
            <a:round/>
            <a:headEnd/>
            <a:tailEnd/>
          </a:ln>
        </p:spPr>
        <p:txBody>
          <a:bodyPr/>
          <a:lstStyle/>
          <a:p>
            <a:endParaRPr lang="en-US"/>
          </a:p>
        </p:txBody>
      </p:sp>
      <p:pic>
        <p:nvPicPr>
          <p:cNvPr id="68615" name="Picture 6"/>
          <p:cNvPicPr>
            <a:picLocks noChangeAspect="1" noChangeArrowheads="1"/>
          </p:cNvPicPr>
          <p:nvPr/>
        </p:nvPicPr>
        <p:blipFill>
          <a:blip r:embed="rId3"/>
          <a:srcRect/>
          <a:stretch>
            <a:fillRect/>
          </a:stretch>
        </p:blipFill>
        <p:spPr bwMode="auto">
          <a:xfrm>
            <a:off x="712788" y="990600"/>
            <a:ext cx="7212012" cy="5213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1"/>
          <p:cNvSpPr>
            <a:spLocks noGrp="1"/>
          </p:cNvSpPr>
          <p:nvPr>
            <p:ph type="sldNum" sz="quarter" idx="12"/>
          </p:nvPr>
        </p:nvSpPr>
        <p:spPr>
          <a:noFill/>
        </p:spPr>
        <p:txBody>
          <a:bodyPr/>
          <a:lstStyle/>
          <a:p>
            <a:r>
              <a:rPr lang="en-US" smtClean="0"/>
              <a:t>11.</a:t>
            </a:r>
            <a:fld id="{CE33BAF2-9DA0-4F2F-A0C8-C82D521E58E7}" type="slidenum">
              <a:rPr lang="en-US" smtClean="0"/>
              <a:pPr/>
              <a:t>143</a:t>
            </a:fld>
            <a:endParaRPr lang="en-US" smtClean="0"/>
          </a:p>
        </p:txBody>
      </p:sp>
      <p:sp>
        <p:nvSpPr>
          <p:cNvPr id="6963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96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963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96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96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964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96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69642" name="Rectangle 9"/>
          <p:cNvSpPr>
            <a:spLocks noChangeArrowheads="1"/>
          </p:cNvSpPr>
          <p:nvPr/>
        </p:nvSpPr>
        <p:spPr bwMode="auto">
          <a:xfrm>
            <a:off x="228600" y="990600"/>
            <a:ext cx="8686800" cy="5216525"/>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Figure 11.17 shows what happens when a frame is lost. Frames 0, 1, 2, and 3 are sent. However, frame 1 is lost. The receiver receives frames 2 and 3, but they are discarded because they are received out of order. The sender receives no acknowledgment about frames 1, 2, or 3. Its timer finally expires. The sender sends all outstanding frames (1, 2, and 3) because it does not know what is wrong. Note that the resending of frames 1, 2, and 3 is the response to one single event. When the sender is responding to this event, it cannot accept the triggering of other events. This means that when ACK 2 arrives, the sender is still busy with sending frame 3. </a:t>
            </a:r>
          </a:p>
        </p:txBody>
      </p:sp>
      <p:sp>
        <p:nvSpPr>
          <p:cNvPr id="69643"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11.7</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1"/>
          <p:cNvSpPr>
            <a:spLocks noGrp="1"/>
          </p:cNvSpPr>
          <p:nvPr>
            <p:ph type="sldNum" sz="quarter" idx="12"/>
          </p:nvPr>
        </p:nvSpPr>
        <p:spPr>
          <a:noFill/>
        </p:spPr>
        <p:txBody>
          <a:bodyPr/>
          <a:lstStyle/>
          <a:p>
            <a:r>
              <a:rPr lang="en-US" smtClean="0"/>
              <a:t>11.</a:t>
            </a:r>
            <a:fld id="{A5C8D158-B2E8-48CF-A739-CA09EA056EB0}" type="slidenum">
              <a:rPr lang="en-US" smtClean="0"/>
              <a:pPr/>
              <a:t>144</a:t>
            </a:fld>
            <a:endParaRPr lang="en-US" smtClean="0"/>
          </a:p>
        </p:txBody>
      </p:sp>
      <p:sp>
        <p:nvSpPr>
          <p:cNvPr id="7065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066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066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066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066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066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066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0666" name="Rectangle 9"/>
          <p:cNvSpPr>
            <a:spLocks noChangeArrowheads="1"/>
          </p:cNvSpPr>
          <p:nvPr/>
        </p:nvSpPr>
        <p:spPr bwMode="auto">
          <a:xfrm>
            <a:off x="228600" y="1143000"/>
            <a:ext cx="8686800" cy="3508375"/>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The physical layer must wait until this event is completed and the data link layer goes back to its sleeping state. We have shown a vertical line to indicate the delay. It is the same story with ACK 3; but when ACK 3 arrives, the sender is busy responding to ACK 2. It happens again when ACK 4 arrives. Note that before the second timer expires, all outstanding frames have been sent and the timer is stopped.</a:t>
            </a:r>
          </a:p>
        </p:txBody>
      </p:sp>
      <p:sp>
        <p:nvSpPr>
          <p:cNvPr id="70667" name="Text Box 10"/>
          <p:cNvSpPr txBox="1">
            <a:spLocks noChangeArrowheads="1"/>
          </p:cNvSpPr>
          <p:nvPr/>
        </p:nvSpPr>
        <p:spPr bwMode="auto">
          <a:xfrm>
            <a:off x="1143000" y="0"/>
            <a:ext cx="4529138"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11.7 (continued)</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1"/>
          <p:cNvSpPr>
            <a:spLocks noGrp="1"/>
          </p:cNvSpPr>
          <p:nvPr>
            <p:ph type="sldNum" sz="quarter" idx="12"/>
          </p:nvPr>
        </p:nvSpPr>
        <p:spPr>
          <a:noFill/>
        </p:spPr>
        <p:txBody>
          <a:bodyPr/>
          <a:lstStyle/>
          <a:p>
            <a:r>
              <a:rPr lang="en-US" smtClean="0"/>
              <a:t>11.</a:t>
            </a:r>
            <a:fld id="{5460339C-25D2-46F1-A7D2-9AA1A84201E9}" type="slidenum">
              <a:rPr lang="en-US" smtClean="0"/>
              <a:pPr/>
              <a:t>145</a:t>
            </a:fld>
            <a:endParaRPr lang="en-US" smtClean="0"/>
          </a:p>
        </p:txBody>
      </p:sp>
      <p:sp>
        <p:nvSpPr>
          <p:cNvPr id="7168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71684" name="Line 3"/>
          <p:cNvSpPr>
            <a:spLocks noChangeShapeType="1"/>
          </p:cNvSpPr>
          <p:nvPr/>
        </p:nvSpPr>
        <p:spPr bwMode="auto">
          <a:xfrm>
            <a:off x="152400" y="685800"/>
            <a:ext cx="8763000" cy="0"/>
          </a:xfrm>
          <a:prstGeom prst="line">
            <a:avLst/>
          </a:prstGeom>
          <a:noFill/>
          <a:ln w="19050">
            <a:solidFill>
              <a:schemeClr val="hlink"/>
            </a:solidFill>
            <a:round/>
            <a:headEnd/>
            <a:tailEnd/>
          </a:ln>
        </p:spPr>
        <p:txBody>
          <a:bodyPr/>
          <a:lstStyle/>
          <a:p>
            <a:endParaRPr lang="en-US"/>
          </a:p>
        </p:txBody>
      </p:sp>
      <p:sp>
        <p:nvSpPr>
          <p:cNvPr id="71685" name="Text Box 4"/>
          <p:cNvSpPr txBox="1">
            <a:spLocks noChangeArrowheads="1"/>
          </p:cNvSpPr>
          <p:nvPr/>
        </p:nvSpPr>
        <p:spPr bwMode="auto">
          <a:xfrm>
            <a:off x="304800" y="228600"/>
            <a:ext cx="53086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11.17  </a:t>
            </a:r>
            <a:r>
              <a:rPr lang="en-US" sz="2000" i="1" baseline="0">
                <a:latin typeface="Times New Roman" charset="0"/>
              </a:rPr>
              <a:t>Flow diagram for Example 11.7</a:t>
            </a:r>
          </a:p>
        </p:txBody>
      </p:sp>
      <p:sp>
        <p:nvSpPr>
          <p:cNvPr id="71686"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71687" name="Picture 6"/>
          <p:cNvPicPr>
            <a:picLocks noChangeAspect="1" noChangeArrowheads="1"/>
          </p:cNvPicPr>
          <p:nvPr/>
        </p:nvPicPr>
        <p:blipFill>
          <a:blip r:embed="rId3"/>
          <a:srcRect/>
          <a:stretch>
            <a:fillRect/>
          </a:stretch>
        </p:blipFill>
        <p:spPr bwMode="auto">
          <a:xfrm>
            <a:off x="1600200" y="762000"/>
            <a:ext cx="5713413"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1"/>
          <p:cNvSpPr>
            <a:spLocks noGrp="1"/>
          </p:cNvSpPr>
          <p:nvPr>
            <p:ph type="sldNum" sz="quarter" idx="12"/>
          </p:nvPr>
        </p:nvSpPr>
        <p:spPr>
          <a:noFill/>
        </p:spPr>
        <p:txBody>
          <a:bodyPr/>
          <a:lstStyle/>
          <a:p>
            <a:r>
              <a:rPr lang="en-US" smtClean="0"/>
              <a:t>11.</a:t>
            </a:r>
            <a:fld id="{208B6746-EDFF-4D1B-9656-24EE9580865E}" type="slidenum">
              <a:rPr lang="en-US" smtClean="0"/>
              <a:pPr/>
              <a:t>146</a:t>
            </a:fld>
            <a:endParaRPr lang="en-US" smtClean="0"/>
          </a:p>
        </p:txBody>
      </p:sp>
      <p:sp>
        <p:nvSpPr>
          <p:cNvPr id="7270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270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270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271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271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271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271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2714"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US"/>
          </a:p>
        </p:txBody>
      </p:sp>
      <p:sp>
        <p:nvSpPr>
          <p:cNvPr id="72715"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US"/>
          </a:p>
        </p:txBody>
      </p:sp>
      <p:sp>
        <p:nvSpPr>
          <p:cNvPr id="72716"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baseline="0"/>
              <a:t>Stop-and-Wait ARQ is a special case of Go-Back-N ARQ in which the size of the send window is 1.</a:t>
            </a:r>
          </a:p>
        </p:txBody>
      </p:sp>
      <p:grpSp>
        <p:nvGrpSpPr>
          <p:cNvPr id="2" name="Group 12"/>
          <p:cNvGrpSpPr>
            <a:grpSpLocks/>
          </p:cNvGrpSpPr>
          <p:nvPr/>
        </p:nvGrpSpPr>
        <p:grpSpPr bwMode="auto">
          <a:xfrm>
            <a:off x="457200" y="1981200"/>
            <a:ext cx="1143000" cy="566738"/>
            <a:chOff x="1200" y="1248"/>
            <a:chExt cx="720" cy="357"/>
          </a:xfrm>
        </p:grpSpPr>
        <p:pic>
          <p:nvPicPr>
            <p:cNvPr id="72718"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72719"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1"/>
          <p:cNvSpPr>
            <a:spLocks noGrp="1"/>
          </p:cNvSpPr>
          <p:nvPr>
            <p:ph type="sldNum" sz="quarter" idx="12"/>
          </p:nvPr>
        </p:nvSpPr>
        <p:spPr>
          <a:noFill/>
        </p:spPr>
        <p:txBody>
          <a:bodyPr/>
          <a:lstStyle/>
          <a:p>
            <a:r>
              <a:rPr lang="en-US" smtClean="0"/>
              <a:t>11.</a:t>
            </a:r>
            <a:fld id="{8288D357-09E7-4CE7-8B8F-390C63610BD1}" type="slidenum">
              <a:rPr lang="en-US" smtClean="0"/>
              <a:pPr/>
              <a:t>147</a:t>
            </a:fld>
            <a:endParaRPr lang="en-US" smtClean="0"/>
          </a:p>
        </p:txBody>
      </p:sp>
      <p:sp>
        <p:nvSpPr>
          <p:cNvPr id="7373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7373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73733" name="Text Box 4"/>
          <p:cNvSpPr txBox="1">
            <a:spLocks noChangeArrowheads="1"/>
          </p:cNvSpPr>
          <p:nvPr/>
        </p:nvSpPr>
        <p:spPr bwMode="auto">
          <a:xfrm>
            <a:off x="304800" y="381000"/>
            <a:ext cx="607218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11.18  </a:t>
            </a:r>
            <a:r>
              <a:rPr lang="en-US" sz="2000" i="1" baseline="0">
                <a:latin typeface="Times New Roman" charset="0"/>
              </a:rPr>
              <a:t>Send window for Selective Repeat ARQ</a:t>
            </a:r>
          </a:p>
        </p:txBody>
      </p:sp>
      <p:sp>
        <p:nvSpPr>
          <p:cNvPr id="7373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73735" name="Picture 6"/>
          <p:cNvPicPr>
            <a:picLocks noChangeAspect="1" noChangeArrowheads="1"/>
          </p:cNvPicPr>
          <p:nvPr/>
        </p:nvPicPr>
        <p:blipFill>
          <a:blip r:embed="rId3"/>
          <a:srcRect/>
          <a:stretch>
            <a:fillRect/>
          </a:stretch>
        </p:blipFill>
        <p:spPr bwMode="auto">
          <a:xfrm>
            <a:off x="315913" y="2489200"/>
            <a:ext cx="8447087" cy="223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1"/>
          <p:cNvSpPr>
            <a:spLocks noGrp="1"/>
          </p:cNvSpPr>
          <p:nvPr>
            <p:ph type="sldNum" sz="quarter" idx="12"/>
          </p:nvPr>
        </p:nvSpPr>
        <p:spPr>
          <a:noFill/>
        </p:spPr>
        <p:txBody>
          <a:bodyPr/>
          <a:lstStyle/>
          <a:p>
            <a:r>
              <a:rPr lang="en-US" smtClean="0"/>
              <a:t>11.</a:t>
            </a:r>
            <a:fld id="{F1BB7A28-7774-4183-96A3-C2C5D38DFC49}" type="slidenum">
              <a:rPr lang="en-US" smtClean="0"/>
              <a:pPr/>
              <a:t>148</a:t>
            </a:fld>
            <a:endParaRPr lang="en-US" smtClean="0"/>
          </a:p>
        </p:txBody>
      </p:sp>
      <p:sp>
        <p:nvSpPr>
          <p:cNvPr id="7475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7475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74757" name="Text Box 4"/>
          <p:cNvSpPr txBox="1">
            <a:spLocks noChangeArrowheads="1"/>
          </p:cNvSpPr>
          <p:nvPr/>
        </p:nvSpPr>
        <p:spPr bwMode="auto">
          <a:xfrm>
            <a:off x="304800" y="381000"/>
            <a:ext cx="6353175"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11.19  </a:t>
            </a:r>
            <a:r>
              <a:rPr lang="en-US" sz="2000" i="1" baseline="0">
                <a:latin typeface="Times New Roman" charset="0"/>
              </a:rPr>
              <a:t>Receive window for Selective Repeat ARQ</a:t>
            </a:r>
          </a:p>
        </p:txBody>
      </p:sp>
      <p:sp>
        <p:nvSpPr>
          <p:cNvPr id="7475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74759" name="Picture 6"/>
          <p:cNvPicPr>
            <a:picLocks noChangeAspect="1" noChangeArrowheads="1"/>
          </p:cNvPicPr>
          <p:nvPr/>
        </p:nvPicPr>
        <p:blipFill>
          <a:blip r:embed="rId3"/>
          <a:srcRect/>
          <a:stretch>
            <a:fillRect/>
          </a:stretch>
        </p:blipFill>
        <p:spPr bwMode="auto">
          <a:xfrm>
            <a:off x="609600" y="2300288"/>
            <a:ext cx="7486650" cy="2119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1"/>
          <p:cNvSpPr>
            <a:spLocks noGrp="1"/>
          </p:cNvSpPr>
          <p:nvPr>
            <p:ph type="sldNum" sz="quarter" idx="12"/>
          </p:nvPr>
        </p:nvSpPr>
        <p:spPr>
          <a:noFill/>
        </p:spPr>
        <p:txBody>
          <a:bodyPr/>
          <a:lstStyle/>
          <a:p>
            <a:r>
              <a:rPr lang="en-US" smtClean="0"/>
              <a:t>11.</a:t>
            </a:r>
            <a:fld id="{D2E1B57D-4287-43A1-B7A0-A42892EE8912}" type="slidenum">
              <a:rPr lang="en-US" smtClean="0"/>
              <a:pPr/>
              <a:t>149</a:t>
            </a:fld>
            <a:endParaRPr lang="en-US" smtClean="0"/>
          </a:p>
        </p:txBody>
      </p:sp>
      <p:sp>
        <p:nvSpPr>
          <p:cNvPr id="7577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75780" name="Line 3"/>
          <p:cNvSpPr>
            <a:spLocks noChangeShapeType="1"/>
          </p:cNvSpPr>
          <p:nvPr/>
        </p:nvSpPr>
        <p:spPr bwMode="auto">
          <a:xfrm>
            <a:off x="152400" y="838200"/>
            <a:ext cx="8763000" cy="0"/>
          </a:xfrm>
          <a:prstGeom prst="line">
            <a:avLst/>
          </a:prstGeom>
          <a:noFill/>
          <a:ln w="19050">
            <a:solidFill>
              <a:schemeClr val="hlink"/>
            </a:solidFill>
            <a:round/>
            <a:headEnd/>
            <a:tailEnd/>
          </a:ln>
        </p:spPr>
        <p:txBody>
          <a:bodyPr/>
          <a:lstStyle/>
          <a:p>
            <a:endParaRPr lang="en-US"/>
          </a:p>
        </p:txBody>
      </p:sp>
      <p:sp>
        <p:nvSpPr>
          <p:cNvPr id="75781" name="Text Box 4"/>
          <p:cNvSpPr txBox="1">
            <a:spLocks noChangeArrowheads="1"/>
          </p:cNvSpPr>
          <p:nvPr/>
        </p:nvSpPr>
        <p:spPr bwMode="auto">
          <a:xfrm>
            <a:off x="304800" y="228600"/>
            <a:ext cx="531653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11.20  </a:t>
            </a:r>
            <a:r>
              <a:rPr lang="en-US" sz="2000" i="1" baseline="0">
                <a:latin typeface="Times New Roman" charset="0"/>
              </a:rPr>
              <a:t>Design of Selective Repeat ARQ</a:t>
            </a:r>
          </a:p>
        </p:txBody>
      </p:sp>
      <p:sp>
        <p:nvSpPr>
          <p:cNvPr id="75782"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75783" name="Picture 6"/>
          <p:cNvPicPr>
            <a:picLocks noChangeAspect="1" noChangeArrowheads="1"/>
          </p:cNvPicPr>
          <p:nvPr/>
        </p:nvPicPr>
        <p:blipFill>
          <a:blip r:embed="rId3"/>
          <a:srcRect/>
          <a:stretch>
            <a:fillRect/>
          </a:stretch>
        </p:blipFill>
        <p:spPr bwMode="auto">
          <a:xfrm>
            <a:off x="1574800" y="1022350"/>
            <a:ext cx="6197600" cy="5226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defRPr/>
            </a:pPr>
            <a:r>
              <a:rPr lang="en-US" sz="3600" smtClean="0">
                <a:latin typeface="Arial" charset="0"/>
                <a:cs typeface="Arial" charset="0"/>
              </a:rPr>
              <a:t>Social Issues</a:t>
            </a:r>
          </a:p>
        </p:txBody>
      </p:sp>
      <p:sp>
        <p:nvSpPr>
          <p:cNvPr id="17411" name="Content Placeholder 2"/>
          <p:cNvSpPr>
            <a:spLocks noGrp="1"/>
          </p:cNvSpPr>
          <p:nvPr>
            <p:ph idx="1"/>
          </p:nvPr>
        </p:nvSpPr>
        <p:spPr>
          <a:xfrm>
            <a:off x="1219200" y="1905000"/>
            <a:ext cx="7924800" cy="4648200"/>
          </a:xfrm>
        </p:spPr>
        <p:txBody>
          <a:bodyPr/>
          <a:lstStyle/>
          <a:p>
            <a:pPr eaLnBrk="1" hangingPunct="1">
              <a:buFontTx/>
              <a:buChar char="•"/>
            </a:pPr>
            <a:r>
              <a:rPr lang="en-US" sz="2800" smtClean="0">
                <a:latin typeface="Arial" charset="0"/>
                <a:cs typeface="Arial" charset="0"/>
              </a:rPr>
              <a:t>Network neutrality</a:t>
            </a:r>
          </a:p>
          <a:p>
            <a:pPr eaLnBrk="1" hangingPunct="1">
              <a:buFontTx/>
              <a:buChar char="•"/>
            </a:pPr>
            <a:r>
              <a:rPr lang="en-US" sz="2800" smtClean="0">
                <a:latin typeface="Arial" charset="0"/>
                <a:cs typeface="Arial" charset="0"/>
              </a:rPr>
              <a:t>Digital Millennium Copyright Act</a:t>
            </a:r>
          </a:p>
          <a:p>
            <a:pPr eaLnBrk="1" hangingPunct="1">
              <a:buFontTx/>
              <a:buChar char="•"/>
            </a:pPr>
            <a:r>
              <a:rPr lang="en-US" sz="2800" smtClean="0">
                <a:latin typeface="Arial" charset="0"/>
                <a:cs typeface="Arial" charset="0"/>
              </a:rPr>
              <a:t>Profiling users</a:t>
            </a:r>
          </a:p>
          <a:p>
            <a:pPr eaLnBrk="1" hangingPunct="1">
              <a:buFontTx/>
              <a:buChar char="•"/>
            </a:pPr>
            <a:r>
              <a:rPr lang="en-US" sz="2800" smtClean="0">
                <a:latin typeface="Arial" charset="0"/>
                <a:cs typeface="Arial" charset="0"/>
              </a:rPr>
              <a:t>Phishing</a:t>
            </a:r>
          </a:p>
          <a:p>
            <a:pPr eaLnBrk="1" hangingPunct="1">
              <a:buFontTx/>
              <a:buChar char="•"/>
            </a:pPr>
            <a:endParaRPr lang="en-US" smtClean="0"/>
          </a:p>
        </p:txBody>
      </p:sp>
      <p:sp>
        <p:nvSpPr>
          <p:cNvPr id="11268"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1"/>
          <p:cNvSpPr>
            <a:spLocks noGrp="1"/>
          </p:cNvSpPr>
          <p:nvPr>
            <p:ph type="sldNum" sz="quarter" idx="12"/>
          </p:nvPr>
        </p:nvSpPr>
        <p:spPr>
          <a:noFill/>
        </p:spPr>
        <p:txBody>
          <a:bodyPr/>
          <a:lstStyle/>
          <a:p>
            <a:r>
              <a:rPr lang="en-US" smtClean="0"/>
              <a:t>11.</a:t>
            </a:r>
            <a:fld id="{A4B7333E-B21A-4A6F-AA93-E6B581A21CDD}" type="slidenum">
              <a:rPr lang="en-US" smtClean="0"/>
              <a:pPr/>
              <a:t>150</a:t>
            </a:fld>
            <a:endParaRPr lang="en-US" smtClean="0"/>
          </a:p>
        </p:txBody>
      </p:sp>
      <p:sp>
        <p:nvSpPr>
          <p:cNvPr id="7680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7680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76805" name="Text Box 4"/>
          <p:cNvSpPr txBox="1">
            <a:spLocks noChangeArrowheads="1"/>
          </p:cNvSpPr>
          <p:nvPr/>
        </p:nvSpPr>
        <p:spPr bwMode="auto">
          <a:xfrm>
            <a:off x="304800" y="381000"/>
            <a:ext cx="561975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11.21  </a:t>
            </a:r>
            <a:r>
              <a:rPr lang="en-US" sz="2000" i="1" baseline="0">
                <a:latin typeface="Times New Roman" charset="0"/>
              </a:rPr>
              <a:t>Selective Repeat ARQ, window size</a:t>
            </a:r>
          </a:p>
        </p:txBody>
      </p:sp>
      <p:sp>
        <p:nvSpPr>
          <p:cNvPr id="7680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76807" name="Picture 6"/>
          <p:cNvPicPr>
            <a:picLocks noChangeAspect="1" noChangeArrowheads="1"/>
          </p:cNvPicPr>
          <p:nvPr/>
        </p:nvPicPr>
        <p:blipFill>
          <a:blip r:embed="rId3"/>
          <a:srcRect/>
          <a:stretch>
            <a:fillRect/>
          </a:stretch>
        </p:blipFill>
        <p:spPr bwMode="auto">
          <a:xfrm>
            <a:off x="225425" y="1384300"/>
            <a:ext cx="8537575" cy="4635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1"/>
          <p:cNvSpPr>
            <a:spLocks noGrp="1"/>
          </p:cNvSpPr>
          <p:nvPr>
            <p:ph type="sldNum" sz="quarter" idx="12"/>
          </p:nvPr>
        </p:nvSpPr>
        <p:spPr>
          <a:noFill/>
        </p:spPr>
        <p:txBody>
          <a:bodyPr/>
          <a:lstStyle/>
          <a:p>
            <a:r>
              <a:rPr lang="en-US" smtClean="0"/>
              <a:t>11.</a:t>
            </a:r>
            <a:fld id="{EFD18B0A-2CBB-49C3-A58F-871DAFCC19CE}" type="slidenum">
              <a:rPr lang="en-US" smtClean="0"/>
              <a:pPr/>
              <a:t>151</a:t>
            </a:fld>
            <a:endParaRPr lang="en-US" smtClean="0"/>
          </a:p>
        </p:txBody>
      </p:sp>
      <p:sp>
        <p:nvSpPr>
          <p:cNvPr id="7782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782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782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783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783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783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783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77834"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US"/>
          </a:p>
        </p:txBody>
      </p:sp>
      <p:sp>
        <p:nvSpPr>
          <p:cNvPr id="77835"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US"/>
          </a:p>
        </p:txBody>
      </p:sp>
      <p:sp>
        <p:nvSpPr>
          <p:cNvPr id="77836"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baseline="0"/>
              <a:t>In Selective Repeat ARQ, the size of the sender and receiver window</a:t>
            </a:r>
          </a:p>
          <a:p>
            <a:pPr algn="ctr"/>
            <a:r>
              <a:rPr lang="en-US" baseline="0"/>
              <a:t>must be at most one-half of 2</a:t>
            </a:r>
            <a:r>
              <a:rPr lang="en-US" baseline="30000"/>
              <a:t>m</a:t>
            </a:r>
            <a:r>
              <a:rPr lang="en-US" baseline="0"/>
              <a:t>.</a:t>
            </a:r>
          </a:p>
        </p:txBody>
      </p:sp>
      <p:grpSp>
        <p:nvGrpSpPr>
          <p:cNvPr id="2" name="Group 12"/>
          <p:cNvGrpSpPr>
            <a:grpSpLocks/>
          </p:cNvGrpSpPr>
          <p:nvPr/>
        </p:nvGrpSpPr>
        <p:grpSpPr bwMode="auto">
          <a:xfrm>
            <a:off x="457200" y="1981200"/>
            <a:ext cx="1143000" cy="566738"/>
            <a:chOff x="1200" y="1248"/>
            <a:chExt cx="720" cy="357"/>
          </a:xfrm>
        </p:grpSpPr>
        <p:pic>
          <p:nvPicPr>
            <p:cNvPr id="77838"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77839"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1"/>
          <p:cNvSpPr>
            <a:spLocks noGrp="1"/>
          </p:cNvSpPr>
          <p:nvPr>
            <p:ph type="sldNum" sz="quarter" idx="12"/>
          </p:nvPr>
        </p:nvSpPr>
        <p:spPr>
          <a:noFill/>
        </p:spPr>
        <p:txBody>
          <a:bodyPr/>
          <a:lstStyle/>
          <a:p>
            <a:r>
              <a:rPr lang="en-US" smtClean="0"/>
              <a:t>11.</a:t>
            </a:r>
            <a:fld id="{70D356B8-7698-4F3C-B161-2900FB53C322}" type="slidenum">
              <a:rPr lang="en-US" smtClean="0"/>
              <a:pPr/>
              <a:t>152</a:t>
            </a:fld>
            <a:endParaRPr lang="en-US" smtClean="0"/>
          </a:p>
        </p:txBody>
      </p:sp>
      <p:sp>
        <p:nvSpPr>
          <p:cNvPr id="78851" name="Text Box 2"/>
          <p:cNvSpPr txBox="1">
            <a:spLocks noChangeArrowheads="1"/>
          </p:cNvSpPr>
          <p:nvPr/>
        </p:nvSpPr>
        <p:spPr bwMode="auto">
          <a:xfrm>
            <a:off x="228600" y="152400"/>
            <a:ext cx="6319838"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11.9</a:t>
            </a:r>
            <a:r>
              <a:rPr lang="en-US" sz="2400" baseline="0">
                <a:solidFill>
                  <a:schemeClr val="folHlink"/>
                </a:solidFill>
                <a:latin typeface="Times New Roman" charset="0"/>
              </a:rPr>
              <a:t>  </a:t>
            </a:r>
            <a:r>
              <a:rPr lang="en-US" sz="2000" i="1" baseline="0">
                <a:latin typeface="Times New Roman" charset="0"/>
              </a:rPr>
              <a:t>Sender-site Selective Repeat algorithm</a:t>
            </a:r>
          </a:p>
        </p:txBody>
      </p:sp>
      <p:grpSp>
        <p:nvGrpSpPr>
          <p:cNvPr id="2" name="Group 7"/>
          <p:cNvGrpSpPr>
            <a:grpSpLocks/>
          </p:cNvGrpSpPr>
          <p:nvPr/>
        </p:nvGrpSpPr>
        <p:grpSpPr bwMode="auto">
          <a:xfrm>
            <a:off x="0" y="609600"/>
            <a:ext cx="8915400" cy="5257800"/>
            <a:chOff x="0" y="384"/>
            <a:chExt cx="5616" cy="3312"/>
          </a:xfrm>
        </p:grpSpPr>
        <p:pic>
          <p:nvPicPr>
            <p:cNvPr id="78855" name="Picture 3"/>
            <p:cNvPicPr>
              <a:picLocks noChangeAspect="1" noChangeArrowheads="1"/>
            </p:cNvPicPr>
            <p:nvPr/>
          </p:nvPicPr>
          <p:blipFill>
            <a:blip r:embed="rId3"/>
            <a:srcRect/>
            <a:stretch>
              <a:fillRect/>
            </a:stretch>
          </p:blipFill>
          <p:spPr bwMode="auto">
            <a:xfrm>
              <a:off x="0" y="384"/>
              <a:ext cx="5603" cy="1682"/>
            </a:xfrm>
            <a:prstGeom prst="rect">
              <a:avLst/>
            </a:prstGeom>
            <a:noFill/>
            <a:ln w="9525">
              <a:noFill/>
              <a:miter lim="800000"/>
              <a:headEnd/>
              <a:tailEnd/>
            </a:ln>
          </p:spPr>
        </p:pic>
        <p:pic>
          <p:nvPicPr>
            <p:cNvPr id="78856" name="Picture 4"/>
            <p:cNvPicPr>
              <a:picLocks noChangeAspect="1" noChangeArrowheads="1"/>
            </p:cNvPicPr>
            <p:nvPr/>
          </p:nvPicPr>
          <p:blipFill>
            <a:blip r:embed="rId4"/>
            <a:srcRect/>
            <a:stretch>
              <a:fillRect/>
            </a:stretch>
          </p:blipFill>
          <p:spPr bwMode="auto">
            <a:xfrm>
              <a:off x="19" y="1950"/>
              <a:ext cx="5597" cy="1746"/>
            </a:xfrm>
            <a:prstGeom prst="rect">
              <a:avLst/>
            </a:prstGeom>
            <a:noFill/>
            <a:ln w="9525">
              <a:noFill/>
              <a:miter lim="800000"/>
              <a:headEnd/>
              <a:tailEnd/>
            </a:ln>
          </p:spPr>
        </p:pic>
      </p:grpSp>
      <p:sp>
        <p:nvSpPr>
          <p:cNvPr id="78853" name="Rectangle 6"/>
          <p:cNvSpPr>
            <a:spLocks noChangeArrowheads="1"/>
          </p:cNvSpPr>
          <p:nvPr/>
        </p:nvSpPr>
        <p:spPr bwMode="auto">
          <a:xfrm>
            <a:off x="838200" y="5791200"/>
            <a:ext cx="7924800" cy="228600"/>
          </a:xfrm>
          <a:prstGeom prst="rect">
            <a:avLst/>
          </a:prstGeom>
          <a:solidFill>
            <a:schemeClr val="bg1"/>
          </a:solidFill>
          <a:ln w="9525">
            <a:noFill/>
            <a:miter lim="800000"/>
            <a:headEnd/>
            <a:tailEnd/>
          </a:ln>
        </p:spPr>
        <p:txBody>
          <a:bodyPr wrap="none" anchor="ctr"/>
          <a:lstStyle/>
          <a:p>
            <a:endParaRPr lang="en-US"/>
          </a:p>
        </p:txBody>
      </p:sp>
      <p:sp>
        <p:nvSpPr>
          <p:cNvPr id="78854" name="Rectangle 8"/>
          <p:cNvSpPr>
            <a:spLocks noChangeArrowheads="1"/>
          </p:cNvSpPr>
          <p:nvPr/>
        </p:nvSpPr>
        <p:spPr bwMode="auto">
          <a:xfrm>
            <a:off x="7124700" y="568325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1"/>
          <p:cNvSpPr>
            <a:spLocks noGrp="1"/>
          </p:cNvSpPr>
          <p:nvPr>
            <p:ph type="sldNum" sz="quarter" idx="12"/>
          </p:nvPr>
        </p:nvSpPr>
        <p:spPr>
          <a:noFill/>
        </p:spPr>
        <p:txBody>
          <a:bodyPr/>
          <a:lstStyle/>
          <a:p>
            <a:r>
              <a:rPr lang="en-US" smtClean="0"/>
              <a:t>11.</a:t>
            </a:r>
            <a:fld id="{52F0128F-4A64-4D70-B966-AC7CA8C2927B}" type="slidenum">
              <a:rPr lang="en-US" smtClean="0"/>
              <a:pPr/>
              <a:t>153</a:t>
            </a:fld>
            <a:endParaRPr lang="en-US" smtClean="0"/>
          </a:p>
        </p:txBody>
      </p:sp>
      <p:sp>
        <p:nvSpPr>
          <p:cNvPr id="79875" name="Text Box 2"/>
          <p:cNvSpPr txBox="1">
            <a:spLocks noChangeArrowheads="1"/>
          </p:cNvSpPr>
          <p:nvPr/>
        </p:nvSpPr>
        <p:spPr bwMode="auto">
          <a:xfrm>
            <a:off x="385763" y="76200"/>
            <a:ext cx="6319837"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11.9</a:t>
            </a:r>
            <a:r>
              <a:rPr lang="en-US" sz="2400" baseline="0">
                <a:solidFill>
                  <a:schemeClr val="folHlink"/>
                </a:solidFill>
                <a:latin typeface="Times New Roman" charset="0"/>
              </a:rPr>
              <a:t>  </a:t>
            </a:r>
            <a:r>
              <a:rPr lang="en-US" sz="2000" i="1" baseline="0">
                <a:latin typeface="Times New Roman" charset="0"/>
              </a:rPr>
              <a:t>Sender-site Selective Repeat algorithm</a:t>
            </a:r>
          </a:p>
        </p:txBody>
      </p:sp>
      <p:pic>
        <p:nvPicPr>
          <p:cNvPr id="79876" name="Picture 3"/>
          <p:cNvPicPr>
            <a:picLocks noChangeAspect="1" noChangeArrowheads="1"/>
          </p:cNvPicPr>
          <p:nvPr/>
        </p:nvPicPr>
        <p:blipFill>
          <a:blip r:embed="rId3"/>
          <a:srcRect/>
          <a:stretch>
            <a:fillRect/>
          </a:stretch>
        </p:blipFill>
        <p:spPr bwMode="auto">
          <a:xfrm>
            <a:off x="152400" y="609600"/>
            <a:ext cx="8894763" cy="5791200"/>
          </a:xfrm>
          <a:prstGeom prst="rect">
            <a:avLst/>
          </a:prstGeom>
          <a:noFill/>
          <a:ln w="9525">
            <a:noFill/>
            <a:miter lim="800000"/>
            <a:headEnd/>
            <a:tailEnd/>
          </a:ln>
        </p:spPr>
      </p:pic>
      <p:sp>
        <p:nvSpPr>
          <p:cNvPr id="79877" name="Rectangle 4"/>
          <p:cNvSpPr>
            <a:spLocks noChangeArrowheads="1"/>
          </p:cNvSpPr>
          <p:nvPr/>
        </p:nvSpPr>
        <p:spPr bwMode="auto">
          <a:xfrm>
            <a:off x="7277100" y="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
        <p:nvSpPr>
          <p:cNvPr id="79878" name="Rectangle 5"/>
          <p:cNvSpPr>
            <a:spLocks noChangeArrowheads="1"/>
          </p:cNvSpPr>
          <p:nvPr/>
        </p:nvSpPr>
        <p:spPr bwMode="auto">
          <a:xfrm>
            <a:off x="7353300" y="624840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1"/>
          <p:cNvSpPr>
            <a:spLocks noGrp="1"/>
          </p:cNvSpPr>
          <p:nvPr>
            <p:ph type="sldNum" sz="quarter" idx="12"/>
          </p:nvPr>
        </p:nvSpPr>
        <p:spPr>
          <a:noFill/>
        </p:spPr>
        <p:txBody>
          <a:bodyPr/>
          <a:lstStyle/>
          <a:p>
            <a:r>
              <a:rPr lang="en-US" smtClean="0"/>
              <a:t>11.</a:t>
            </a:r>
            <a:fld id="{814073DE-6ADA-4B16-AB81-3100FF13D998}" type="slidenum">
              <a:rPr lang="en-US" smtClean="0"/>
              <a:pPr/>
              <a:t>154</a:t>
            </a:fld>
            <a:endParaRPr lang="en-US" smtClean="0"/>
          </a:p>
        </p:txBody>
      </p:sp>
      <p:sp>
        <p:nvSpPr>
          <p:cNvPr id="80899" name="Text Box 2"/>
          <p:cNvSpPr txBox="1">
            <a:spLocks noChangeArrowheads="1"/>
          </p:cNvSpPr>
          <p:nvPr/>
        </p:nvSpPr>
        <p:spPr bwMode="auto">
          <a:xfrm>
            <a:off x="228600" y="152400"/>
            <a:ext cx="6319838"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11.9</a:t>
            </a:r>
            <a:r>
              <a:rPr lang="en-US" sz="2400" baseline="0">
                <a:solidFill>
                  <a:schemeClr val="folHlink"/>
                </a:solidFill>
                <a:latin typeface="Times New Roman" charset="0"/>
              </a:rPr>
              <a:t>  </a:t>
            </a:r>
            <a:r>
              <a:rPr lang="en-US" sz="2000" i="1" baseline="0">
                <a:latin typeface="Times New Roman" charset="0"/>
              </a:rPr>
              <a:t>Sender-site Selective Repeat algorithm</a:t>
            </a:r>
          </a:p>
        </p:txBody>
      </p:sp>
      <p:pic>
        <p:nvPicPr>
          <p:cNvPr id="80900" name="Picture 3"/>
          <p:cNvPicPr>
            <a:picLocks noChangeAspect="1" noChangeArrowheads="1"/>
          </p:cNvPicPr>
          <p:nvPr/>
        </p:nvPicPr>
        <p:blipFill>
          <a:blip r:embed="rId3"/>
          <a:srcRect/>
          <a:stretch>
            <a:fillRect/>
          </a:stretch>
        </p:blipFill>
        <p:spPr bwMode="auto">
          <a:xfrm>
            <a:off x="30163" y="842963"/>
            <a:ext cx="8885237" cy="2128837"/>
          </a:xfrm>
          <a:prstGeom prst="rect">
            <a:avLst/>
          </a:prstGeom>
          <a:noFill/>
          <a:ln w="9525">
            <a:noFill/>
            <a:miter lim="800000"/>
            <a:headEnd/>
            <a:tailEnd/>
          </a:ln>
        </p:spPr>
      </p:pic>
      <p:sp>
        <p:nvSpPr>
          <p:cNvPr id="80901" name="Rectangle 4"/>
          <p:cNvSpPr>
            <a:spLocks noChangeArrowheads="1"/>
          </p:cNvSpPr>
          <p:nvPr/>
        </p:nvSpPr>
        <p:spPr bwMode="auto">
          <a:xfrm>
            <a:off x="7200900" y="7620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1"/>
          <p:cNvSpPr>
            <a:spLocks noGrp="1"/>
          </p:cNvSpPr>
          <p:nvPr>
            <p:ph type="sldNum" sz="quarter" idx="12"/>
          </p:nvPr>
        </p:nvSpPr>
        <p:spPr>
          <a:noFill/>
        </p:spPr>
        <p:txBody>
          <a:bodyPr/>
          <a:lstStyle/>
          <a:p>
            <a:r>
              <a:rPr lang="en-US" smtClean="0"/>
              <a:t>11.</a:t>
            </a:r>
            <a:fld id="{2B44F24B-2E4B-4F4B-BD82-6C7326322E6B}" type="slidenum">
              <a:rPr lang="en-US" smtClean="0"/>
              <a:pPr/>
              <a:t>155</a:t>
            </a:fld>
            <a:endParaRPr lang="en-US" smtClean="0"/>
          </a:p>
        </p:txBody>
      </p:sp>
      <p:sp>
        <p:nvSpPr>
          <p:cNvPr id="81923" name="Text Box 2"/>
          <p:cNvSpPr txBox="1">
            <a:spLocks noChangeArrowheads="1"/>
          </p:cNvSpPr>
          <p:nvPr/>
        </p:nvSpPr>
        <p:spPr bwMode="auto">
          <a:xfrm>
            <a:off x="304800" y="228600"/>
            <a:ext cx="6640513"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11.10</a:t>
            </a:r>
            <a:r>
              <a:rPr lang="en-US" sz="2400" baseline="0">
                <a:solidFill>
                  <a:schemeClr val="folHlink"/>
                </a:solidFill>
                <a:latin typeface="Times New Roman" charset="0"/>
              </a:rPr>
              <a:t>  </a:t>
            </a:r>
            <a:r>
              <a:rPr lang="en-US" sz="2000" i="1" baseline="0">
                <a:latin typeface="Times New Roman" charset="0"/>
              </a:rPr>
              <a:t>Receiver-site Selective Repeat algorithm</a:t>
            </a:r>
          </a:p>
        </p:txBody>
      </p:sp>
      <p:pic>
        <p:nvPicPr>
          <p:cNvPr id="81924" name="Picture 3"/>
          <p:cNvPicPr>
            <a:picLocks noChangeAspect="1" noChangeArrowheads="1"/>
          </p:cNvPicPr>
          <p:nvPr/>
        </p:nvPicPr>
        <p:blipFill>
          <a:blip r:embed="rId3"/>
          <a:srcRect/>
          <a:stretch>
            <a:fillRect/>
          </a:stretch>
        </p:blipFill>
        <p:spPr bwMode="auto">
          <a:xfrm>
            <a:off x="63500" y="609600"/>
            <a:ext cx="900430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1"/>
          <p:cNvSpPr>
            <a:spLocks noGrp="1"/>
          </p:cNvSpPr>
          <p:nvPr>
            <p:ph type="sldNum" sz="quarter" idx="12"/>
          </p:nvPr>
        </p:nvSpPr>
        <p:spPr>
          <a:noFill/>
        </p:spPr>
        <p:txBody>
          <a:bodyPr/>
          <a:lstStyle/>
          <a:p>
            <a:r>
              <a:rPr lang="en-US" smtClean="0"/>
              <a:t>11.</a:t>
            </a:r>
            <a:fld id="{7DC92AFA-0721-46BD-A9CE-C18C22EA7C6D}" type="slidenum">
              <a:rPr lang="en-US" smtClean="0"/>
              <a:pPr/>
              <a:t>156</a:t>
            </a:fld>
            <a:endParaRPr lang="en-US" smtClean="0"/>
          </a:p>
        </p:txBody>
      </p:sp>
      <p:sp>
        <p:nvSpPr>
          <p:cNvPr id="82947" name="Text Box 2"/>
          <p:cNvSpPr txBox="1">
            <a:spLocks noChangeArrowheads="1"/>
          </p:cNvSpPr>
          <p:nvPr/>
        </p:nvSpPr>
        <p:spPr bwMode="auto">
          <a:xfrm>
            <a:off x="304800" y="76200"/>
            <a:ext cx="6640513" cy="457200"/>
          </a:xfrm>
          <a:prstGeom prst="rect">
            <a:avLst/>
          </a:prstGeom>
          <a:noFill/>
          <a:ln w="9525">
            <a:noFill/>
            <a:miter lim="800000"/>
            <a:headEnd/>
            <a:tailEnd/>
          </a:ln>
        </p:spPr>
        <p:txBody>
          <a:bodyPr wrap="none">
            <a:spAutoFit/>
          </a:bodyPr>
          <a:lstStyle/>
          <a:p>
            <a:r>
              <a:rPr lang="en-US" sz="2400" baseline="0">
                <a:solidFill>
                  <a:schemeClr val="hlink"/>
                </a:solidFill>
                <a:latin typeface="Times New Roman" charset="0"/>
              </a:rPr>
              <a:t>Algorithm 11.10</a:t>
            </a:r>
            <a:r>
              <a:rPr lang="en-US" sz="2400" baseline="0">
                <a:solidFill>
                  <a:schemeClr val="folHlink"/>
                </a:solidFill>
                <a:latin typeface="Times New Roman" charset="0"/>
              </a:rPr>
              <a:t>  </a:t>
            </a:r>
            <a:r>
              <a:rPr lang="en-US" sz="2000" i="1" baseline="0">
                <a:latin typeface="Times New Roman" charset="0"/>
              </a:rPr>
              <a:t>Receiver-site Selective Repeat algorithm</a:t>
            </a:r>
          </a:p>
        </p:txBody>
      </p:sp>
      <p:pic>
        <p:nvPicPr>
          <p:cNvPr id="82948" name="Picture 4"/>
          <p:cNvPicPr>
            <a:picLocks noChangeAspect="1" noChangeArrowheads="1"/>
          </p:cNvPicPr>
          <p:nvPr/>
        </p:nvPicPr>
        <p:blipFill>
          <a:blip r:embed="rId3"/>
          <a:srcRect/>
          <a:stretch>
            <a:fillRect/>
          </a:stretch>
        </p:blipFill>
        <p:spPr bwMode="auto">
          <a:xfrm>
            <a:off x="152400" y="685800"/>
            <a:ext cx="8985250"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1"/>
          <p:cNvSpPr>
            <a:spLocks noGrp="1"/>
          </p:cNvSpPr>
          <p:nvPr>
            <p:ph type="sldNum" sz="quarter" idx="12"/>
          </p:nvPr>
        </p:nvSpPr>
        <p:spPr>
          <a:noFill/>
        </p:spPr>
        <p:txBody>
          <a:bodyPr/>
          <a:lstStyle/>
          <a:p>
            <a:r>
              <a:rPr lang="en-US" smtClean="0"/>
              <a:t>11.</a:t>
            </a:r>
            <a:fld id="{3029478C-017D-444A-B979-93759A2881E6}" type="slidenum">
              <a:rPr lang="en-US" smtClean="0"/>
              <a:pPr/>
              <a:t>157</a:t>
            </a:fld>
            <a:endParaRPr lang="en-US" smtClean="0"/>
          </a:p>
        </p:txBody>
      </p:sp>
      <p:sp>
        <p:nvSpPr>
          <p:cNvPr id="8397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8397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83973" name="Text Box 4"/>
          <p:cNvSpPr txBox="1">
            <a:spLocks noChangeArrowheads="1"/>
          </p:cNvSpPr>
          <p:nvPr/>
        </p:nvSpPr>
        <p:spPr bwMode="auto">
          <a:xfrm>
            <a:off x="304800" y="381000"/>
            <a:ext cx="6245225"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11.22  </a:t>
            </a:r>
            <a:r>
              <a:rPr lang="en-US" sz="2000" i="1" baseline="0">
                <a:latin typeface="Times New Roman" charset="0"/>
              </a:rPr>
              <a:t>Delivery of data in Selective Repeat ARQ</a:t>
            </a:r>
          </a:p>
        </p:txBody>
      </p:sp>
      <p:sp>
        <p:nvSpPr>
          <p:cNvPr id="8397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83975" name="Picture 7"/>
          <p:cNvPicPr>
            <a:picLocks noChangeAspect="1" noChangeArrowheads="1"/>
          </p:cNvPicPr>
          <p:nvPr/>
        </p:nvPicPr>
        <p:blipFill>
          <a:blip r:embed="rId3"/>
          <a:srcRect/>
          <a:stretch>
            <a:fillRect/>
          </a:stretch>
        </p:blipFill>
        <p:spPr bwMode="auto">
          <a:xfrm>
            <a:off x="434975" y="2574925"/>
            <a:ext cx="7870825" cy="1844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1"/>
          <p:cNvSpPr>
            <a:spLocks noGrp="1"/>
          </p:cNvSpPr>
          <p:nvPr>
            <p:ph type="sldNum" sz="quarter" idx="12"/>
          </p:nvPr>
        </p:nvSpPr>
        <p:spPr>
          <a:noFill/>
        </p:spPr>
        <p:txBody>
          <a:bodyPr/>
          <a:lstStyle/>
          <a:p>
            <a:r>
              <a:rPr lang="en-US" smtClean="0"/>
              <a:t>11.</a:t>
            </a:r>
            <a:fld id="{6B8E9C7C-B942-48FD-A905-C4A2C463E2DE}" type="slidenum">
              <a:rPr lang="en-US" smtClean="0"/>
              <a:pPr/>
              <a:t>158</a:t>
            </a:fld>
            <a:endParaRPr lang="en-US" smtClean="0"/>
          </a:p>
        </p:txBody>
      </p:sp>
      <p:sp>
        <p:nvSpPr>
          <p:cNvPr id="8499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499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499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499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499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500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500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5002" name="Rectangle 9"/>
          <p:cNvSpPr>
            <a:spLocks noChangeArrowheads="1"/>
          </p:cNvSpPr>
          <p:nvPr/>
        </p:nvSpPr>
        <p:spPr bwMode="auto">
          <a:xfrm>
            <a:off x="228600" y="1143000"/>
            <a:ext cx="8686800" cy="5216525"/>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This example is similar to Example 11.3 in which frame 1 is lost. We show how Selective Repeat behaves in this case. Figure 11.23 shows the situation. One main difference is the number of timers. Here, each frame sent or resent needs a timer, which means that the timers need to be numbered (0, 1, 2, and 3). The timer for frame 0 starts at the first request, but stops when the ACK for this frame arrives. The timer for frame 1 starts at the second request, restarts when a NAK arrives, and finally stops when the last ACK arrives. The other two timers start when the corresponding frames are sent and stop at the last arrival event.</a:t>
            </a:r>
          </a:p>
        </p:txBody>
      </p:sp>
      <p:sp>
        <p:nvSpPr>
          <p:cNvPr id="85003" name="Text Box 11"/>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11.8</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1"/>
          <p:cNvSpPr>
            <a:spLocks noGrp="1"/>
          </p:cNvSpPr>
          <p:nvPr>
            <p:ph type="sldNum" sz="quarter" idx="12"/>
          </p:nvPr>
        </p:nvSpPr>
        <p:spPr>
          <a:noFill/>
        </p:spPr>
        <p:txBody>
          <a:bodyPr/>
          <a:lstStyle/>
          <a:p>
            <a:r>
              <a:rPr lang="en-US" smtClean="0"/>
              <a:t>11.</a:t>
            </a:r>
            <a:fld id="{F0D2323F-6D63-438C-B8F2-F5A3AAAD80D3}" type="slidenum">
              <a:rPr lang="en-US" smtClean="0"/>
              <a:pPr/>
              <a:t>159</a:t>
            </a:fld>
            <a:endParaRPr lang="en-US" smtClean="0"/>
          </a:p>
        </p:txBody>
      </p:sp>
      <p:sp>
        <p:nvSpPr>
          <p:cNvPr id="8601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60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602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60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60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602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60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6026" name="Rectangle 9"/>
          <p:cNvSpPr>
            <a:spLocks noChangeArrowheads="1"/>
          </p:cNvSpPr>
          <p:nvPr/>
        </p:nvSpPr>
        <p:spPr bwMode="auto">
          <a:xfrm>
            <a:off x="228600" y="1143000"/>
            <a:ext cx="8686800" cy="5216525"/>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At the receiver site we need to distinguish between the acceptance of a frame and its delivery to the network layer. At the second arrival, frame 2 arrives and is stored and marked, but it cannot be delivered because frame 1 is missing. At the next arrival, frame 3 arrives and is marked and stored, but still none of the frames can be delivered. Only at the last arrival, when finally a copy of frame 1 arrives, can frames 1, 2, and 3 be delivered to the network layer. There are two conditions for the delivery of frames to the network layer: First, a set of consecutive frames must have arrived. Second, the set starts from the beginning of the window. </a:t>
            </a:r>
          </a:p>
        </p:txBody>
      </p:sp>
      <p:sp>
        <p:nvSpPr>
          <p:cNvPr id="86027" name="Text Box 10"/>
          <p:cNvSpPr txBox="1">
            <a:spLocks noChangeArrowheads="1"/>
          </p:cNvSpPr>
          <p:nvPr/>
        </p:nvSpPr>
        <p:spPr bwMode="auto">
          <a:xfrm>
            <a:off x="1143000" y="0"/>
            <a:ext cx="4529138"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11.8 (continued)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rPr>
              <a:t>Network Hardware</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r>
              <a:rPr lang="en-US" dirty="0" smtClean="0"/>
              <a:t>There are two types of transmission technology that are in widespread use: </a:t>
            </a:r>
            <a:r>
              <a:rPr lang="en-US" b="1" dirty="0" smtClean="0"/>
              <a:t>broadcast links  and  point-to-point links.</a:t>
            </a:r>
            <a:endParaRPr lang="en-US" dirty="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1"/>
          <p:cNvSpPr>
            <a:spLocks noGrp="1"/>
          </p:cNvSpPr>
          <p:nvPr>
            <p:ph type="sldNum" sz="quarter" idx="12"/>
          </p:nvPr>
        </p:nvSpPr>
        <p:spPr>
          <a:noFill/>
        </p:spPr>
        <p:txBody>
          <a:bodyPr/>
          <a:lstStyle/>
          <a:p>
            <a:r>
              <a:rPr lang="en-US" smtClean="0"/>
              <a:t>11.</a:t>
            </a:r>
            <a:fld id="{6FCAAA32-784F-4FD6-9E48-66D028BD77F4}" type="slidenum">
              <a:rPr lang="en-US" smtClean="0"/>
              <a:pPr/>
              <a:t>160</a:t>
            </a:fld>
            <a:endParaRPr lang="en-US" smtClean="0"/>
          </a:p>
        </p:txBody>
      </p:sp>
      <p:sp>
        <p:nvSpPr>
          <p:cNvPr id="8704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704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704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704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704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704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704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7050" name="Rectangle 9"/>
          <p:cNvSpPr>
            <a:spLocks noChangeArrowheads="1"/>
          </p:cNvSpPr>
          <p:nvPr/>
        </p:nvSpPr>
        <p:spPr bwMode="auto">
          <a:xfrm>
            <a:off x="228600" y="1066800"/>
            <a:ext cx="8686800" cy="4362450"/>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Another important point is that a NAK is sent after the second arrival, but not after the third, although both situations look the same. The reason is that the protocol does not want to crowd the network with unnecessary NAKs and unnecessary resent frames. The second NAK would still be NAK1 to inform the sender to resend frame 1 again; this has already been done. The first NAK sent is remembered (using the nakSent variable) and is not sent again until the frame slides. A NAK is sent once for each window position and defines the first slot in the window.</a:t>
            </a:r>
          </a:p>
        </p:txBody>
      </p:sp>
      <p:sp>
        <p:nvSpPr>
          <p:cNvPr id="87051" name="Text Box 10"/>
          <p:cNvSpPr txBox="1">
            <a:spLocks noChangeArrowheads="1"/>
          </p:cNvSpPr>
          <p:nvPr/>
        </p:nvSpPr>
        <p:spPr bwMode="auto">
          <a:xfrm>
            <a:off x="1143000" y="0"/>
            <a:ext cx="4529138"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11.8 (continued)</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1"/>
          <p:cNvSpPr>
            <a:spLocks noGrp="1"/>
          </p:cNvSpPr>
          <p:nvPr>
            <p:ph type="sldNum" sz="quarter" idx="12"/>
          </p:nvPr>
        </p:nvSpPr>
        <p:spPr>
          <a:noFill/>
        </p:spPr>
        <p:txBody>
          <a:bodyPr/>
          <a:lstStyle/>
          <a:p>
            <a:r>
              <a:rPr lang="en-US" smtClean="0"/>
              <a:t>11.</a:t>
            </a:r>
            <a:fld id="{A4D69932-5A13-4106-B7A9-5850FCCD12C0}" type="slidenum">
              <a:rPr lang="en-US" smtClean="0"/>
              <a:pPr/>
              <a:t>161</a:t>
            </a:fld>
            <a:endParaRPr lang="en-US" smtClean="0"/>
          </a:p>
        </p:txBody>
      </p:sp>
      <p:sp>
        <p:nvSpPr>
          <p:cNvPr id="8806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806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806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807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807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807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807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88074" name="Rectangle 9"/>
          <p:cNvSpPr>
            <a:spLocks noChangeArrowheads="1"/>
          </p:cNvSpPr>
          <p:nvPr/>
        </p:nvSpPr>
        <p:spPr bwMode="auto">
          <a:xfrm>
            <a:off x="76200" y="1066800"/>
            <a:ext cx="8915400" cy="2654300"/>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The next point is about the ACKs. Notice that only two ACKs are sent here. The first one acknowledges only the first frame; the second one acknowledges three frames. In Selective Repeat, ACKs are sent when data are delivered to the network layer. If the data belonging to n frames are delivered in one shot, only one ACK is sent for all of them.</a:t>
            </a:r>
          </a:p>
        </p:txBody>
      </p:sp>
      <p:sp>
        <p:nvSpPr>
          <p:cNvPr id="88075" name="Text Box 10"/>
          <p:cNvSpPr txBox="1">
            <a:spLocks noChangeArrowheads="1"/>
          </p:cNvSpPr>
          <p:nvPr/>
        </p:nvSpPr>
        <p:spPr bwMode="auto">
          <a:xfrm>
            <a:off x="1143000" y="0"/>
            <a:ext cx="4529138"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11.8 (continued)</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1"/>
          <p:cNvSpPr>
            <a:spLocks noGrp="1"/>
          </p:cNvSpPr>
          <p:nvPr>
            <p:ph type="sldNum" sz="quarter" idx="12"/>
          </p:nvPr>
        </p:nvSpPr>
        <p:spPr>
          <a:noFill/>
        </p:spPr>
        <p:txBody>
          <a:bodyPr/>
          <a:lstStyle/>
          <a:p>
            <a:r>
              <a:rPr lang="en-US" smtClean="0"/>
              <a:t>11.</a:t>
            </a:r>
            <a:fld id="{2B7D9AE4-49C7-44BF-A02D-9403ADD666C1}" type="slidenum">
              <a:rPr lang="en-US" smtClean="0"/>
              <a:pPr/>
              <a:t>162</a:t>
            </a:fld>
            <a:endParaRPr lang="en-US" smtClean="0"/>
          </a:p>
        </p:txBody>
      </p:sp>
      <p:sp>
        <p:nvSpPr>
          <p:cNvPr id="8909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8909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89093" name="Text Box 4"/>
          <p:cNvSpPr txBox="1">
            <a:spLocks noChangeArrowheads="1"/>
          </p:cNvSpPr>
          <p:nvPr/>
        </p:nvSpPr>
        <p:spPr bwMode="auto">
          <a:xfrm>
            <a:off x="304800" y="381000"/>
            <a:ext cx="53086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11.23  </a:t>
            </a:r>
            <a:r>
              <a:rPr lang="en-US" sz="2000" i="1" baseline="0">
                <a:latin typeface="Times New Roman" charset="0"/>
              </a:rPr>
              <a:t>Flow diagram for Example 11.8</a:t>
            </a:r>
          </a:p>
        </p:txBody>
      </p:sp>
      <p:sp>
        <p:nvSpPr>
          <p:cNvPr id="8909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89095" name="Picture 6"/>
          <p:cNvPicPr>
            <a:picLocks noChangeAspect="1" noChangeArrowheads="1"/>
          </p:cNvPicPr>
          <p:nvPr/>
        </p:nvPicPr>
        <p:blipFill>
          <a:blip r:embed="rId3"/>
          <a:srcRect/>
          <a:stretch>
            <a:fillRect/>
          </a:stretch>
        </p:blipFill>
        <p:spPr bwMode="auto">
          <a:xfrm>
            <a:off x="989013" y="1219200"/>
            <a:ext cx="6856412" cy="4783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1"/>
          <p:cNvSpPr>
            <a:spLocks noGrp="1"/>
          </p:cNvSpPr>
          <p:nvPr>
            <p:ph type="sldNum" sz="quarter" idx="12"/>
          </p:nvPr>
        </p:nvSpPr>
        <p:spPr>
          <a:noFill/>
        </p:spPr>
        <p:txBody>
          <a:bodyPr/>
          <a:lstStyle/>
          <a:p>
            <a:r>
              <a:rPr lang="en-US" smtClean="0"/>
              <a:t>11.</a:t>
            </a:r>
            <a:fld id="{EDD5F2F7-17F9-4A71-8E3A-85783B937B04}" type="slidenum">
              <a:rPr lang="en-US" smtClean="0"/>
              <a:pPr/>
              <a:t>163</a:t>
            </a:fld>
            <a:endParaRPr lang="en-US" smtClean="0"/>
          </a:p>
        </p:txBody>
      </p:sp>
      <p:sp>
        <p:nvSpPr>
          <p:cNvPr id="9011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9011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90117" name="Text Box 4"/>
          <p:cNvSpPr txBox="1">
            <a:spLocks noChangeArrowheads="1"/>
          </p:cNvSpPr>
          <p:nvPr/>
        </p:nvSpPr>
        <p:spPr bwMode="auto">
          <a:xfrm>
            <a:off x="304800" y="381000"/>
            <a:ext cx="65532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11.24  </a:t>
            </a:r>
            <a:r>
              <a:rPr lang="en-US" sz="2000" i="1" baseline="0">
                <a:latin typeface="Times New Roman" charset="0"/>
              </a:rPr>
              <a:t>Design of piggybacking in Go-Back-N ARQ</a:t>
            </a:r>
          </a:p>
        </p:txBody>
      </p:sp>
      <p:sp>
        <p:nvSpPr>
          <p:cNvPr id="9011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90119" name="Picture 7"/>
          <p:cNvPicPr>
            <a:picLocks noChangeAspect="1" noChangeArrowheads="1"/>
          </p:cNvPicPr>
          <p:nvPr/>
        </p:nvPicPr>
        <p:blipFill>
          <a:blip r:embed="rId3"/>
          <a:srcRect/>
          <a:stretch>
            <a:fillRect/>
          </a:stretch>
        </p:blipFill>
        <p:spPr bwMode="auto">
          <a:xfrm>
            <a:off x="965200" y="1165225"/>
            <a:ext cx="6197600" cy="4930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Slide Number Placeholder 1"/>
          <p:cNvSpPr>
            <a:spLocks noGrp="1"/>
          </p:cNvSpPr>
          <p:nvPr>
            <p:ph type="sldNum" sz="quarter" idx="12"/>
          </p:nvPr>
        </p:nvSpPr>
        <p:spPr>
          <a:noFill/>
        </p:spPr>
        <p:txBody>
          <a:bodyPr/>
          <a:lstStyle/>
          <a:p>
            <a:r>
              <a:rPr lang="en-US" smtClean="0"/>
              <a:t>11.</a:t>
            </a:r>
            <a:fld id="{28D57056-B792-4BDE-B124-7742F05AE771}" type="slidenum">
              <a:rPr lang="en-US" smtClean="0"/>
              <a:pPr/>
              <a:t>164</a:t>
            </a:fld>
            <a:endParaRPr lang="en-US" smtClean="0"/>
          </a:p>
        </p:txBody>
      </p:sp>
      <p:sp>
        <p:nvSpPr>
          <p:cNvPr id="863234"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charset="0"/>
            </a:endParaRPr>
          </a:p>
        </p:txBody>
      </p:sp>
      <p:sp>
        <p:nvSpPr>
          <p:cNvPr id="863235" name="Text Box 3"/>
          <p:cNvSpPr txBox="1">
            <a:spLocks noChangeArrowheads="1"/>
          </p:cNvSpPr>
          <p:nvPr/>
        </p:nvSpPr>
        <p:spPr bwMode="auto">
          <a:xfrm>
            <a:off x="228600" y="406400"/>
            <a:ext cx="2408238" cy="579438"/>
          </a:xfrm>
          <a:prstGeom prst="rect">
            <a:avLst/>
          </a:prstGeom>
          <a:noFill/>
          <a:ln w="9525">
            <a:noFill/>
            <a:miter lim="800000"/>
            <a:headEnd/>
            <a:tailEnd/>
          </a:ln>
          <a:effectLst/>
        </p:spPr>
        <p:txBody>
          <a:bodyPr wrap="none">
            <a:spAutoFit/>
          </a:bodyPr>
          <a:lstStyle/>
          <a:p>
            <a:pPr>
              <a:defRPr/>
            </a:pPr>
            <a:r>
              <a:rPr lang="en-US" baseline="0">
                <a:effectLst>
                  <a:outerShdw blurRad="38100" dist="38100" dir="2700000" algn="tl">
                    <a:srgbClr val="C0C0C0"/>
                  </a:outerShdw>
                </a:effectLst>
                <a:latin typeface="Times" pitchFamily="18" charset="0"/>
              </a:rPr>
              <a:t>11-6   HDLC</a:t>
            </a:r>
          </a:p>
        </p:txBody>
      </p:sp>
      <p:sp>
        <p:nvSpPr>
          <p:cNvPr id="91141"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charset="0"/>
            </a:endParaRPr>
          </a:p>
        </p:txBody>
      </p:sp>
      <p:sp>
        <p:nvSpPr>
          <p:cNvPr id="863237" name="Rectangle 5"/>
          <p:cNvSpPr>
            <a:spLocks noChangeArrowheads="1"/>
          </p:cNvSpPr>
          <p:nvPr/>
        </p:nvSpPr>
        <p:spPr bwMode="auto">
          <a:xfrm>
            <a:off x="304800" y="1476375"/>
            <a:ext cx="8229600" cy="1800225"/>
          </a:xfrm>
          <a:prstGeom prst="rect">
            <a:avLst/>
          </a:prstGeom>
          <a:noFill/>
          <a:ln w="9525">
            <a:noFill/>
            <a:miter lim="800000"/>
            <a:headEnd/>
            <a:tailEnd/>
          </a:ln>
          <a:effectLst/>
        </p:spPr>
        <p:txBody>
          <a:bodyPr anchor="ctr">
            <a:spAutoFit/>
          </a:bodyPr>
          <a:lstStyle/>
          <a:p>
            <a:pPr algn="just" eaLnBrk="1" hangingPunct="1">
              <a:defRPr/>
            </a:pPr>
            <a:r>
              <a:rPr lang="en-US" sz="2800" i="1" baseline="0">
                <a:solidFill>
                  <a:schemeClr val="hlink"/>
                </a:solidFill>
                <a:effectLst>
                  <a:outerShdw blurRad="38100" dist="38100" dir="2700000" algn="tl">
                    <a:srgbClr val="C0C0C0"/>
                  </a:outerShdw>
                </a:effectLst>
                <a:latin typeface="Times New Roman" charset="0"/>
              </a:rPr>
              <a:t>High-level Data Link Control (HDLC)</a:t>
            </a:r>
            <a:r>
              <a:rPr lang="en-US" sz="2800" i="1" baseline="0">
                <a:effectLst>
                  <a:outerShdw blurRad="38100" dist="38100" dir="2700000" algn="tl">
                    <a:srgbClr val="C0C0C0"/>
                  </a:outerShdw>
                </a:effectLst>
                <a:latin typeface="Times New Roman" charset="0"/>
              </a:rPr>
              <a:t> is a </a:t>
            </a:r>
            <a:r>
              <a:rPr lang="en-US" sz="2800" i="1" baseline="0">
                <a:solidFill>
                  <a:schemeClr val="hlink"/>
                </a:solidFill>
                <a:effectLst>
                  <a:outerShdw blurRad="38100" dist="38100" dir="2700000" algn="tl">
                    <a:srgbClr val="C0C0C0"/>
                  </a:outerShdw>
                </a:effectLst>
                <a:latin typeface="Times New Roman" charset="0"/>
              </a:rPr>
              <a:t>bit-oriented</a:t>
            </a:r>
            <a:r>
              <a:rPr lang="en-US" sz="2800" i="1" baseline="0">
                <a:effectLst>
                  <a:outerShdw blurRad="38100" dist="38100" dir="2700000" algn="tl">
                    <a:srgbClr val="C0C0C0"/>
                  </a:outerShdw>
                </a:effectLst>
                <a:latin typeface="Times New Roman" charset="0"/>
              </a:rPr>
              <a:t> protocol for communication over point-to-point and multipoint links. It implements the ARQ mechanisms we discussed in this chapter.</a:t>
            </a:r>
          </a:p>
        </p:txBody>
      </p:sp>
      <p:sp>
        <p:nvSpPr>
          <p:cNvPr id="91143" name="Rectangle 6"/>
          <p:cNvSpPr>
            <a:spLocks noChangeArrowheads="1"/>
          </p:cNvSpPr>
          <p:nvPr/>
        </p:nvSpPr>
        <p:spPr bwMode="auto">
          <a:xfrm>
            <a:off x="152400" y="4679950"/>
            <a:ext cx="6705600" cy="1187450"/>
          </a:xfrm>
          <a:prstGeom prst="rect">
            <a:avLst/>
          </a:prstGeom>
          <a:noFill/>
          <a:ln w="9525">
            <a:noFill/>
            <a:miter lim="800000"/>
            <a:headEnd/>
            <a:tailEnd/>
          </a:ln>
        </p:spPr>
        <p:txBody>
          <a:bodyPr>
            <a:spAutoFit/>
          </a:bodyPr>
          <a:lstStyle/>
          <a:p>
            <a:pPr>
              <a:buClr>
                <a:schemeClr val="tx1"/>
              </a:buClr>
              <a:buSzPct val="117000"/>
              <a:buFont typeface="Wingdings" pitchFamily="2" charset="2"/>
              <a:buNone/>
            </a:pPr>
            <a:r>
              <a:rPr lang="en-US" sz="2400" baseline="0">
                <a:solidFill>
                  <a:srgbClr val="0033CC"/>
                </a:solidFill>
                <a:latin typeface="Times New Roman" charset="0"/>
              </a:rPr>
              <a:t>Configurations and Transfer Modes</a:t>
            </a:r>
            <a:r>
              <a:rPr lang="fr-FR" sz="2400" baseline="0">
                <a:solidFill>
                  <a:srgbClr val="0033CC"/>
                </a:solidFill>
                <a:latin typeface="Times New Roman" charset="0"/>
              </a:rPr>
              <a:t/>
            </a:r>
            <a:br>
              <a:rPr lang="fr-FR" sz="2400" baseline="0">
                <a:solidFill>
                  <a:srgbClr val="0033CC"/>
                </a:solidFill>
                <a:latin typeface="Times New Roman" charset="0"/>
              </a:rPr>
            </a:br>
            <a:r>
              <a:rPr lang="fr-FR" sz="2400" baseline="0">
                <a:solidFill>
                  <a:srgbClr val="0033CC"/>
                </a:solidFill>
                <a:latin typeface="Times New Roman" charset="0"/>
              </a:rPr>
              <a:t>Frames</a:t>
            </a:r>
            <a:br>
              <a:rPr lang="fr-FR" sz="2400" baseline="0">
                <a:solidFill>
                  <a:srgbClr val="0033CC"/>
                </a:solidFill>
                <a:latin typeface="Times New Roman" charset="0"/>
              </a:rPr>
            </a:br>
            <a:r>
              <a:rPr lang="fr-FR" sz="2400" baseline="0">
                <a:solidFill>
                  <a:srgbClr val="0033CC"/>
                </a:solidFill>
                <a:latin typeface="Times New Roman" charset="0"/>
              </a:rPr>
              <a:t>Control Field</a:t>
            </a:r>
            <a:endParaRPr lang="en-US" sz="2400" baseline="0">
              <a:solidFill>
                <a:srgbClr val="0033CC"/>
              </a:solidFill>
              <a:latin typeface="Times New Roman" charset="0"/>
            </a:endParaRPr>
          </a:p>
        </p:txBody>
      </p:sp>
      <p:sp>
        <p:nvSpPr>
          <p:cNvPr id="863239"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defRPr/>
            </a:pPr>
            <a:r>
              <a:rPr lang="en-US" sz="2800" i="1" u="sng" baseline="0">
                <a:solidFill>
                  <a:schemeClr val="hlink"/>
                </a:solidFill>
                <a:effectLst>
                  <a:outerShdw blurRad="38100" dist="38100" dir="2700000" algn="tl">
                    <a:srgbClr val="C0C0C0"/>
                  </a:outerShdw>
                </a:effectLst>
                <a:latin typeface="Times New Roman" charset="0"/>
              </a:rPr>
              <a:t>Topics discussed in this section:</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a:xfrm>
            <a:off x="457200" y="1371600"/>
            <a:ext cx="8686800" cy="4754563"/>
          </a:xfrm>
        </p:spPr>
        <p:txBody>
          <a:bodyPr/>
          <a:lstStyle/>
          <a:p>
            <a:r>
              <a:rPr lang="en-US" dirty="0" smtClean="0"/>
              <a:t>HDLC provides both </a:t>
            </a:r>
            <a:r>
              <a:rPr lang="en-US" dirty="0" smtClean="0">
                <a:hlinkClick r:id="rId2" tooltip="Connection-oriented protocol"/>
              </a:rPr>
              <a:t>connection-oriented</a:t>
            </a:r>
            <a:r>
              <a:rPr lang="en-US" dirty="0" smtClean="0"/>
              <a:t> and </a:t>
            </a:r>
            <a:r>
              <a:rPr lang="en-US" u="sng" dirty="0" smtClean="0">
                <a:hlinkClick r:id="rId3" tooltip="Connectionless protocol"/>
              </a:rPr>
              <a:t>connectionless service</a:t>
            </a:r>
            <a:r>
              <a:rPr lang="en-US" dirty="0" smtClean="0"/>
              <a:t>.</a:t>
            </a:r>
          </a:p>
          <a:p>
            <a:r>
              <a:rPr lang="en-US" dirty="0" smtClean="0"/>
              <a:t>HDLC </a:t>
            </a:r>
            <a:r>
              <a:rPr lang="en-US" dirty="0" smtClean="0">
                <a:hlinkClick r:id="rId4" tooltip="Data frame"/>
              </a:rPr>
              <a:t>frames</a:t>
            </a:r>
            <a:r>
              <a:rPr lang="en-US" dirty="0" smtClean="0"/>
              <a:t> can be transmitted over </a:t>
            </a:r>
            <a:r>
              <a:rPr lang="en-US" dirty="0" smtClean="0">
                <a:hlinkClick r:id="rId5" tooltip="Synchronous serial communication"/>
              </a:rPr>
              <a:t>synchronous</a:t>
            </a:r>
            <a:r>
              <a:rPr lang="en-US" dirty="0" smtClean="0"/>
              <a:t> or </a:t>
            </a:r>
            <a:r>
              <a:rPr lang="en-US" dirty="0" smtClean="0">
                <a:hlinkClick r:id="rId6" tooltip="Asynchronous serial communication"/>
              </a:rPr>
              <a:t>asynchronous</a:t>
            </a:r>
            <a:r>
              <a:rPr lang="en-US" dirty="0" smtClean="0"/>
              <a:t> </a:t>
            </a:r>
            <a:r>
              <a:rPr lang="en-US" dirty="0" smtClean="0">
                <a:hlinkClick r:id="rId7" tooltip="Serial communication"/>
              </a:rPr>
              <a:t>serial communication</a:t>
            </a:r>
            <a:r>
              <a:rPr lang="en-US" dirty="0" smtClean="0"/>
              <a:t> links</a:t>
            </a:r>
          </a:p>
          <a:p>
            <a:r>
              <a:rPr lang="en-US" dirty="0" smtClean="0"/>
              <a:t> framing: On synchronous links, this is done with </a:t>
            </a:r>
            <a:r>
              <a:rPr lang="en-US" dirty="0" smtClean="0">
                <a:hlinkClick r:id="rId8" tooltip="Bit stuffing"/>
              </a:rPr>
              <a:t>bit stuffing</a:t>
            </a:r>
            <a:r>
              <a:rPr lang="en-US" dirty="0" smtClean="0"/>
              <a:t>. </a:t>
            </a:r>
          </a:p>
          <a:p>
            <a:r>
              <a:rPr lang="en-US" dirty="0" smtClean="0"/>
              <a:t>On synchronous links : byte </a:t>
            </a:r>
            <a:r>
              <a:rPr lang="en-US" dirty="0" err="1" smtClean="0"/>
              <a:t>stuffying</a:t>
            </a:r>
            <a:endParaRPr lang="en-US" dirty="0"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1"/>
          <p:cNvSpPr>
            <a:spLocks noGrp="1"/>
          </p:cNvSpPr>
          <p:nvPr>
            <p:ph type="sldNum" sz="quarter" idx="12"/>
          </p:nvPr>
        </p:nvSpPr>
        <p:spPr>
          <a:noFill/>
        </p:spPr>
        <p:txBody>
          <a:bodyPr/>
          <a:lstStyle/>
          <a:p>
            <a:r>
              <a:rPr lang="en-US" smtClean="0"/>
              <a:t>11.</a:t>
            </a:r>
            <a:fld id="{F1FE1494-EEC4-4623-B34E-F09A7F74BD59}" type="slidenum">
              <a:rPr lang="en-US" smtClean="0"/>
              <a:pPr/>
              <a:t>166</a:t>
            </a:fld>
            <a:endParaRPr lang="en-US" smtClean="0"/>
          </a:p>
        </p:txBody>
      </p:sp>
      <p:sp>
        <p:nvSpPr>
          <p:cNvPr id="9216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9216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92165" name="Text Box 4"/>
          <p:cNvSpPr txBox="1">
            <a:spLocks noChangeArrowheads="1"/>
          </p:cNvSpPr>
          <p:nvPr/>
        </p:nvSpPr>
        <p:spPr bwMode="auto">
          <a:xfrm>
            <a:off x="304800" y="381000"/>
            <a:ext cx="437038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11.25  </a:t>
            </a:r>
            <a:r>
              <a:rPr lang="en-US" sz="2000" i="1" baseline="0">
                <a:latin typeface="Times New Roman" charset="0"/>
              </a:rPr>
              <a:t>Normal response mode</a:t>
            </a:r>
          </a:p>
        </p:txBody>
      </p:sp>
      <p:sp>
        <p:nvSpPr>
          <p:cNvPr id="9216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92167" name="Picture 6"/>
          <p:cNvPicPr>
            <a:picLocks noChangeAspect="1" noChangeArrowheads="1"/>
          </p:cNvPicPr>
          <p:nvPr/>
        </p:nvPicPr>
        <p:blipFill>
          <a:blip r:embed="rId3"/>
          <a:srcRect/>
          <a:stretch>
            <a:fillRect/>
          </a:stretch>
        </p:blipFill>
        <p:spPr bwMode="auto">
          <a:xfrm>
            <a:off x="322263" y="1493838"/>
            <a:ext cx="8364537" cy="4373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1"/>
          <p:cNvSpPr>
            <a:spLocks noGrp="1"/>
          </p:cNvSpPr>
          <p:nvPr>
            <p:ph type="sldNum" sz="quarter" idx="12"/>
          </p:nvPr>
        </p:nvSpPr>
        <p:spPr>
          <a:noFill/>
        </p:spPr>
        <p:txBody>
          <a:bodyPr/>
          <a:lstStyle/>
          <a:p>
            <a:r>
              <a:rPr lang="en-US" smtClean="0"/>
              <a:t>11.</a:t>
            </a:r>
            <a:fld id="{9218D827-444E-4D8E-84D6-9F51F91F8EC8}" type="slidenum">
              <a:rPr lang="en-US" smtClean="0"/>
              <a:pPr/>
              <a:t>167</a:t>
            </a:fld>
            <a:endParaRPr lang="en-US" smtClean="0"/>
          </a:p>
        </p:txBody>
      </p:sp>
      <p:sp>
        <p:nvSpPr>
          <p:cNvPr id="9318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9318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93189" name="Text Box 4"/>
          <p:cNvSpPr txBox="1">
            <a:spLocks noChangeArrowheads="1"/>
          </p:cNvSpPr>
          <p:nvPr/>
        </p:nvSpPr>
        <p:spPr bwMode="auto">
          <a:xfrm>
            <a:off x="304800" y="381000"/>
            <a:ext cx="51054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11.26  </a:t>
            </a:r>
            <a:r>
              <a:rPr lang="en-US" sz="2000" i="1" baseline="0">
                <a:latin typeface="Times New Roman" charset="0"/>
              </a:rPr>
              <a:t>Asynchronous balanced mode</a:t>
            </a:r>
          </a:p>
        </p:txBody>
      </p:sp>
      <p:sp>
        <p:nvSpPr>
          <p:cNvPr id="93190"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93191" name="Picture 6"/>
          <p:cNvPicPr>
            <a:picLocks noChangeAspect="1" noChangeArrowheads="1"/>
          </p:cNvPicPr>
          <p:nvPr/>
        </p:nvPicPr>
        <p:blipFill>
          <a:blip r:embed="rId3"/>
          <a:srcRect/>
          <a:stretch>
            <a:fillRect/>
          </a:stretch>
        </p:blipFill>
        <p:spPr bwMode="auto">
          <a:xfrm>
            <a:off x="215900" y="2819400"/>
            <a:ext cx="8775700" cy="1477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533400"/>
            <a:ext cx="8305800" cy="5867400"/>
          </a:xfrm>
        </p:spPr>
        <p:txBody>
          <a:bodyPr/>
          <a:lstStyle/>
          <a:p>
            <a:r>
              <a:rPr lang="en-US" dirty="0" smtClean="0"/>
              <a:t>There are three fundamental types of HDLC frames.</a:t>
            </a:r>
          </a:p>
          <a:p>
            <a:r>
              <a:rPr lang="en-US" dirty="0" smtClean="0"/>
              <a:t>Information frames, or </a:t>
            </a:r>
            <a:r>
              <a:rPr lang="en-US" b="1" dirty="0" smtClean="0"/>
              <a:t>I-frames</a:t>
            </a:r>
            <a:r>
              <a:rPr lang="en-US" dirty="0" smtClean="0"/>
              <a:t>, transport user data from the network layer. In addition they can also include flow and error control information piggybacked on data.</a:t>
            </a:r>
          </a:p>
          <a:p>
            <a:r>
              <a:rPr lang="en-US" dirty="0" smtClean="0"/>
              <a:t>Supervisory Frames, or </a:t>
            </a:r>
            <a:r>
              <a:rPr lang="en-US" b="1" dirty="0" smtClean="0"/>
              <a:t>S-frames</a:t>
            </a:r>
            <a:r>
              <a:rPr lang="en-US" dirty="0" smtClean="0"/>
              <a:t>, are used for flow and error control whenever piggybacking is impossible or inappropriate, such as when a station does not have data to send. S-frames </a:t>
            </a:r>
            <a:r>
              <a:rPr lang="en-US" b="1" dirty="0" smtClean="0"/>
              <a:t>do not</a:t>
            </a:r>
            <a:r>
              <a:rPr lang="en-US" dirty="0" smtClean="0"/>
              <a:t> have information fields.</a:t>
            </a:r>
          </a:p>
          <a:p>
            <a:r>
              <a:rPr lang="en-US" dirty="0" smtClean="0"/>
              <a:t>Unnumbered frames, or </a:t>
            </a:r>
            <a:r>
              <a:rPr lang="en-US" b="1" dirty="0" smtClean="0"/>
              <a:t>U-frames</a:t>
            </a:r>
            <a:r>
              <a:rPr lang="en-US" dirty="0" smtClean="0"/>
              <a:t>, are used for various miscellaneous purposes, including link management. Some U-frames contain an information field, depending on the type.</a:t>
            </a:r>
          </a:p>
          <a:p>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1"/>
          <p:cNvSpPr>
            <a:spLocks noGrp="1"/>
          </p:cNvSpPr>
          <p:nvPr>
            <p:ph type="sldNum" sz="quarter" idx="12"/>
          </p:nvPr>
        </p:nvSpPr>
        <p:spPr>
          <a:noFill/>
        </p:spPr>
        <p:txBody>
          <a:bodyPr/>
          <a:lstStyle/>
          <a:p>
            <a:r>
              <a:rPr lang="en-US" smtClean="0"/>
              <a:t>11.</a:t>
            </a:r>
            <a:fld id="{464715F3-6D73-450D-8DD7-245F87329ADE}" type="slidenum">
              <a:rPr lang="en-US" smtClean="0"/>
              <a:pPr/>
              <a:t>169</a:t>
            </a:fld>
            <a:endParaRPr lang="en-US" smtClean="0"/>
          </a:p>
        </p:txBody>
      </p:sp>
      <p:sp>
        <p:nvSpPr>
          <p:cNvPr id="9421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9421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94213" name="Text Box 4"/>
          <p:cNvSpPr txBox="1">
            <a:spLocks noChangeArrowheads="1"/>
          </p:cNvSpPr>
          <p:nvPr/>
        </p:nvSpPr>
        <p:spPr bwMode="auto">
          <a:xfrm>
            <a:off x="304800" y="381000"/>
            <a:ext cx="344805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11.27  </a:t>
            </a:r>
            <a:r>
              <a:rPr lang="en-US" sz="2000" i="1" baseline="0">
                <a:latin typeface="Times New Roman" charset="0"/>
              </a:rPr>
              <a:t>HDLC frames</a:t>
            </a:r>
          </a:p>
        </p:txBody>
      </p:sp>
      <p:sp>
        <p:nvSpPr>
          <p:cNvPr id="9421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94215" name="Picture 6"/>
          <p:cNvPicPr>
            <a:picLocks noChangeAspect="1" noChangeArrowheads="1"/>
          </p:cNvPicPr>
          <p:nvPr/>
        </p:nvPicPr>
        <p:blipFill>
          <a:blip r:embed="rId3"/>
          <a:srcRect/>
          <a:stretch>
            <a:fillRect/>
          </a:stretch>
        </p:blipFill>
        <p:spPr bwMode="auto">
          <a:xfrm>
            <a:off x="136525" y="1752600"/>
            <a:ext cx="8702675" cy="3843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Point-to-point links connect individual pairs of machines. </a:t>
            </a:r>
          </a:p>
          <a:p>
            <a:r>
              <a:rPr lang="en-US" dirty="0" smtClean="0"/>
              <a:t>To go from the source to the destination on a network made up of point-to-point links, short messages, called </a:t>
            </a:r>
            <a:r>
              <a:rPr lang="en-US" b="1" dirty="0" smtClean="0"/>
              <a:t>packets in certain contexts, may have to first visit one or more intermediate </a:t>
            </a:r>
            <a:r>
              <a:rPr lang="en-US" dirty="0" smtClean="0"/>
              <a:t>machines.</a:t>
            </a:r>
          </a:p>
          <a:p>
            <a:r>
              <a:rPr lang="en-US" dirty="0" smtClean="0"/>
              <a:t> Often multiple routes, of different lengths, are possible, so finding good ones is important in point-to-point networks.</a:t>
            </a:r>
          </a:p>
          <a:p>
            <a:r>
              <a:rPr lang="en-US" dirty="0" smtClean="0"/>
              <a:t> Point-to-point transmission with exactly one sender and exactly one receiver is sometimes called </a:t>
            </a:r>
            <a:r>
              <a:rPr lang="en-US" b="1" dirty="0" err="1" smtClean="0"/>
              <a:t>unicasting</a:t>
            </a:r>
            <a:endParaRPr 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1"/>
          <p:cNvSpPr>
            <a:spLocks noGrp="1"/>
          </p:cNvSpPr>
          <p:nvPr>
            <p:ph type="sldNum" sz="quarter" idx="12"/>
          </p:nvPr>
        </p:nvSpPr>
        <p:spPr>
          <a:noFill/>
        </p:spPr>
        <p:txBody>
          <a:bodyPr/>
          <a:lstStyle/>
          <a:p>
            <a:r>
              <a:rPr lang="en-US" smtClean="0"/>
              <a:t>11.</a:t>
            </a:r>
            <a:fld id="{C93C303E-0863-4142-9423-E88FBB8D00E5}" type="slidenum">
              <a:rPr lang="en-US" smtClean="0"/>
              <a:pPr/>
              <a:t>170</a:t>
            </a:fld>
            <a:endParaRPr lang="en-US" smtClean="0"/>
          </a:p>
        </p:txBody>
      </p:sp>
      <p:sp>
        <p:nvSpPr>
          <p:cNvPr id="9523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9523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95237" name="Text Box 4"/>
          <p:cNvSpPr txBox="1">
            <a:spLocks noChangeArrowheads="1"/>
          </p:cNvSpPr>
          <p:nvPr/>
        </p:nvSpPr>
        <p:spPr bwMode="auto">
          <a:xfrm>
            <a:off x="304800" y="381000"/>
            <a:ext cx="70485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11.28  </a:t>
            </a:r>
            <a:r>
              <a:rPr lang="en-US" sz="2000" i="1" baseline="0">
                <a:latin typeface="Times New Roman" charset="0"/>
              </a:rPr>
              <a:t>Control field format for the different frame types</a:t>
            </a:r>
          </a:p>
        </p:txBody>
      </p:sp>
      <p:sp>
        <p:nvSpPr>
          <p:cNvPr id="9523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95239" name="Picture 6"/>
          <p:cNvPicPr>
            <a:picLocks noChangeAspect="1" noChangeArrowheads="1"/>
          </p:cNvPicPr>
          <p:nvPr/>
        </p:nvPicPr>
        <p:blipFill>
          <a:blip r:embed="rId3"/>
          <a:srcRect/>
          <a:stretch>
            <a:fillRect/>
          </a:stretch>
        </p:blipFill>
        <p:spPr bwMode="auto">
          <a:xfrm>
            <a:off x="2225675" y="2025650"/>
            <a:ext cx="4479925" cy="307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Poll/Final is a single bit with two names. It is called Poll when set by the primary station to obtain a response from a secondary station, and Final when set by the secondary station to indicate a response or the end of transmission. In all other cases, the bit is clear.</a:t>
            </a:r>
            <a:endParaRPr 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1"/>
          <p:cNvSpPr>
            <a:spLocks noGrp="1"/>
          </p:cNvSpPr>
          <p:nvPr>
            <p:ph type="sldNum" sz="quarter" idx="12"/>
          </p:nvPr>
        </p:nvSpPr>
        <p:spPr>
          <a:noFill/>
        </p:spPr>
        <p:txBody>
          <a:bodyPr/>
          <a:lstStyle/>
          <a:p>
            <a:r>
              <a:rPr lang="en-US" smtClean="0"/>
              <a:t>11.</a:t>
            </a:r>
            <a:fld id="{CCD30905-7985-4A31-9360-C73D3C6E7DAA}" type="slidenum">
              <a:rPr lang="en-US" smtClean="0"/>
              <a:pPr/>
              <a:t>172</a:t>
            </a:fld>
            <a:endParaRPr lang="en-US" smtClean="0"/>
          </a:p>
        </p:txBody>
      </p:sp>
      <p:sp>
        <p:nvSpPr>
          <p:cNvPr id="96259" name="Text Box 2"/>
          <p:cNvSpPr txBox="1">
            <a:spLocks noChangeArrowheads="1"/>
          </p:cNvSpPr>
          <p:nvPr/>
        </p:nvSpPr>
        <p:spPr bwMode="auto">
          <a:xfrm>
            <a:off x="304800" y="685800"/>
            <a:ext cx="59182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Table 11.1  </a:t>
            </a:r>
            <a:r>
              <a:rPr lang="en-US" sz="2000" i="1" baseline="0">
                <a:latin typeface="Times New Roman" charset="0"/>
              </a:rPr>
              <a:t>U-frame control command and response</a:t>
            </a:r>
          </a:p>
        </p:txBody>
      </p:sp>
      <p:pic>
        <p:nvPicPr>
          <p:cNvPr id="96260" name="Picture 5"/>
          <p:cNvPicPr>
            <a:picLocks noChangeAspect="1" noChangeArrowheads="1"/>
          </p:cNvPicPr>
          <p:nvPr/>
        </p:nvPicPr>
        <p:blipFill>
          <a:blip r:embed="rId3"/>
          <a:srcRect/>
          <a:stretch>
            <a:fillRect/>
          </a:stretch>
        </p:blipFill>
        <p:spPr bwMode="auto">
          <a:xfrm>
            <a:off x="158750" y="1158875"/>
            <a:ext cx="8756650" cy="5013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153400" cy="715962"/>
          </a:xfrm>
        </p:spPr>
        <p:txBody>
          <a:bodyPr/>
          <a:lstStyle/>
          <a:p>
            <a:r>
              <a:rPr lang="en-US" dirty="0" smtClean="0"/>
              <a:t>LAPB</a:t>
            </a:r>
            <a:endParaRPr lang="en-US" dirty="0"/>
          </a:p>
        </p:txBody>
      </p:sp>
      <p:sp>
        <p:nvSpPr>
          <p:cNvPr id="3" name="Content Placeholder 2"/>
          <p:cNvSpPr>
            <a:spLocks noGrp="1"/>
          </p:cNvSpPr>
          <p:nvPr>
            <p:ph idx="1"/>
          </p:nvPr>
        </p:nvSpPr>
        <p:spPr>
          <a:xfrm>
            <a:off x="304800" y="990600"/>
            <a:ext cx="8382000" cy="5562600"/>
          </a:xfrm>
        </p:spPr>
        <p:txBody>
          <a:bodyPr/>
          <a:lstStyle/>
          <a:p>
            <a:r>
              <a:rPr lang="en-US" dirty="0" smtClean="0"/>
              <a:t>LAPB is a </a:t>
            </a:r>
            <a:r>
              <a:rPr lang="en-US" dirty="0" smtClean="0">
                <a:hlinkClick r:id="rId2" action="ppaction://hlinkfile" tooltip="Bit-oriented protocol"/>
              </a:rPr>
              <a:t>bit-oriented protocol</a:t>
            </a:r>
            <a:r>
              <a:rPr lang="en-US" dirty="0" smtClean="0"/>
              <a:t> derived from </a:t>
            </a:r>
            <a:r>
              <a:rPr lang="en-US" dirty="0" smtClean="0">
                <a:hlinkClick r:id="rId3" action="ppaction://hlinkfile" tooltip="HDLC"/>
              </a:rPr>
              <a:t>HDLC</a:t>
            </a:r>
            <a:r>
              <a:rPr lang="en-US" dirty="0" smtClean="0"/>
              <a:t>.</a:t>
            </a:r>
          </a:p>
          <a:p>
            <a:endParaRPr lang="en-US" dirty="0" smtClean="0"/>
          </a:p>
          <a:p>
            <a:r>
              <a:rPr lang="en-US" dirty="0" smtClean="0"/>
              <a:t>Ensures that frames are error free and in the right sequence</a:t>
            </a:r>
          </a:p>
          <a:p>
            <a:r>
              <a:rPr lang="en-US" dirty="0" smtClean="0"/>
              <a:t>It can be used as a  </a:t>
            </a:r>
            <a:r>
              <a:rPr lang="en-US" dirty="0" smtClean="0">
                <a:hlinkClick r:id="rId4" action="ppaction://hlinkfile" tooltip="Data Link Layer"/>
              </a:rPr>
              <a:t>Data Link Layer</a:t>
            </a:r>
            <a:r>
              <a:rPr lang="en-US" dirty="0" smtClean="0"/>
              <a:t> protocol implementing the connection-mode data link service in the </a:t>
            </a:r>
            <a:r>
              <a:rPr lang="en-US" dirty="0" smtClean="0">
                <a:hlinkClick r:id="rId5" action="ppaction://hlinkfile" tooltip="OSI Model"/>
              </a:rPr>
              <a:t>OSI Reference Model</a:t>
            </a:r>
            <a:endParaRPr lang="en-US" dirty="0" smtClean="0"/>
          </a:p>
          <a:p>
            <a:r>
              <a:rPr lang="en-US" b="1" dirty="0" smtClean="0"/>
              <a:t>X.25</a:t>
            </a:r>
            <a:r>
              <a:rPr lang="en-US" dirty="0" smtClean="0"/>
              <a:t> is an </a:t>
            </a:r>
            <a:r>
              <a:rPr lang="en-US" dirty="0" smtClean="0">
                <a:hlinkClick r:id="rId6" action="ppaction://hlinkfile" tooltip="ITU-T"/>
              </a:rPr>
              <a:t>ITU-T</a:t>
            </a:r>
            <a:r>
              <a:rPr lang="en-US" dirty="0" smtClean="0"/>
              <a:t> standard protocol suite for </a:t>
            </a:r>
            <a:r>
              <a:rPr lang="en-US" dirty="0" smtClean="0">
                <a:hlinkClick r:id="rId7" action="ppaction://hlinkfile" tooltip="Packet switched network"/>
              </a:rPr>
              <a:t>packet switched</a:t>
            </a:r>
            <a:r>
              <a:rPr lang="en-US" dirty="0" smtClean="0"/>
              <a:t> </a:t>
            </a:r>
            <a:r>
              <a:rPr lang="en-US" dirty="0" smtClean="0">
                <a:hlinkClick r:id="rId8" action="ppaction://hlinkfile" tooltip="Wide area network"/>
              </a:rPr>
              <a:t>wide area network</a:t>
            </a:r>
            <a:r>
              <a:rPr lang="en-US" dirty="0" smtClean="0"/>
              <a:t> (WAN) communication</a:t>
            </a:r>
          </a:p>
          <a:p>
            <a:r>
              <a:rPr lang="en-US" dirty="0" smtClean="0"/>
              <a:t>LAPB is used to manage communication and packet framing between </a:t>
            </a:r>
            <a:r>
              <a:rPr lang="en-US" dirty="0" smtClean="0">
                <a:hlinkClick r:id="rId9" action="ppaction://hlinkfile" tooltip="Data terminal equipment"/>
              </a:rPr>
              <a:t>data terminal equipment (DTE)</a:t>
            </a:r>
            <a:r>
              <a:rPr lang="en-US" dirty="0" smtClean="0"/>
              <a:t> and the </a:t>
            </a:r>
            <a:r>
              <a:rPr lang="en-US" dirty="0" smtClean="0">
                <a:hlinkClick r:id="rId10" action="ppaction://hlinkfile" tooltip="Data circuit-terminating equipment"/>
              </a:rPr>
              <a:t>data circuit-terminating equipment (DCE)</a:t>
            </a:r>
            <a:r>
              <a:rPr lang="en-US" dirty="0" smtClean="0"/>
              <a:t> devices in the </a:t>
            </a:r>
            <a:r>
              <a:rPr lang="en-US" dirty="0" smtClean="0">
                <a:hlinkClick r:id="rId11" action="ppaction://hlinkfile" tooltip="X.25"/>
              </a:rPr>
              <a:t>X.25</a:t>
            </a:r>
            <a:r>
              <a:rPr lang="en-US" dirty="0" smtClean="0"/>
              <a:t> protocol stack</a:t>
            </a:r>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LAPD</a:t>
            </a:r>
            <a:endParaRPr lang="en-US" dirty="0"/>
          </a:p>
        </p:txBody>
      </p:sp>
      <p:sp>
        <p:nvSpPr>
          <p:cNvPr id="3" name="Content Placeholder 2"/>
          <p:cNvSpPr>
            <a:spLocks noGrp="1"/>
          </p:cNvSpPr>
          <p:nvPr>
            <p:ph idx="1"/>
          </p:nvPr>
        </p:nvSpPr>
        <p:spPr/>
        <p:txBody>
          <a:bodyPr/>
          <a:lstStyle/>
          <a:p>
            <a:pPr>
              <a:buNone/>
            </a:pPr>
            <a:r>
              <a:rPr lang="en-US" b="1" dirty="0" smtClean="0">
                <a:hlinkClick r:id="rId2"/>
              </a:rPr>
              <a:t>Link Access Procedures, D </a:t>
            </a:r>
            <a:r>
              <a:rPr lang="en-US" b="1" smtClean="0">
                <a:hlinkClick r:id="rId2"/>
              </a:rPr>
              <a:t>channel </a:t>
            </a:r>
            <a:endParaRPr lang="en-US" b="1" dirty="0" smtClean="0"/>
          </a:p>
          <a:p>
            <a:r>
              <a:rPr lang="en-US" b="1" dirty="0" smtClean="0"/>
              <a:t>LAPD</a:t>
            </a:r>
            <a:r>
              <a:rPr lang="en-US" dirty="0" smtClean="0"/>
              <a:t> is the second layer </a:t>
            </a:r>
            <a:r>
              <a:rPr lang="en-US" b="1" dirty="0" smtClean="0"/>
              <a:t>protocol</a:t>
            </a:r>
            <a:r>
              <a:rPr lang="en-US" dirty="0" smtClean="0"/>
              <a:t> on the ISDN </a:t>
            </a:r>
            <a:r>
              <a:rPr lang="en-US" b="1" dirty="0" smtClean="0"/>
              <a:t>protocol</a:t>
            </a:r>
            <a:r>
              <a:rPr lang="en-US" dirty="0" smtClean="0"/>
              <a:t> stack in the D channel (the ISDN channel in which the control and </a:t>
            </a:r>
            <a:r>
              <a:rPr lang="en-US" dirty="0" err="1" smtClean="0"/>
              <a:t>signalling</a:t>
            </a:r>
            <a:r>
              <a:rPr lang="en-US" dirty="0" smtClean="0"/>
              <a:t> information is carried). </a:t>
            </a:r>
          </a:p>
          <a:p>
            <a:r>
              <a:rPr lang="en-US" b="1" dirty="0" smtClean="0"/>
              <a:t>LAPD</a:t>
            </a:r>
            <a:r>
              <a:rPr lang="en-US" dirty="0" smtClean="0"/>
              <a:t> standards are specified in ITU-T Q.920 and Q.921.</a:t>
            </a:r>
          </a:p>
          <a:p>
            <a:r>
              <a:rPr lang="en-US" dirty="0" smtClean="0"/>
              <a:t> Its development was heavily based on High-Level Data Link Control. </a:t>
            </a:r>
            <a:r>
              <a:rPr lang="en-US" b="1" dirty="0" smtClean="0"/>
              <a:t>Procedures, D channel</a:t>
            </a:r>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1"/>
          <p:cNvSpPr>
            <a:spLocks noGrp="1"/>
          </p:cNvSpPr>
          <p:nvPr>
            <p:ph type="sldNum" sz="quarter" idx="12"/>
          </p:nvPr>
        </p:nvSpPr>
        <p:spPr>
          <a:noFill/>
        </p:spPr>
        <p:txBody>
          <a:bodyPr/>
          <a:lstStyle/>
          <a:p>
            <a:r>
              <a:rPr lang="en-US" smtClean="0"/>
              <a:t>11.</a:t>
            </a:r>
            <a:fld id="{CEF55C32-4629-4CF1-88BB-EA1579303C15}" type="slidenum">
              <a:rPr lang="en-US" smtClean="0"/>
              <a:pPr/>
              <a:t>175</a:t>
            </a:fld>
            <a:endParaRPr lang="en-US" smtClean="0"/>
          </a:p>
        </p:txBody>
      </p:sp>
      <p:sp>
        <p:nvSpPr>
          <p:cNvPr id="9728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728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728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728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728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728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72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7290" name="Rectangle 9"/>
          <p:cNvSpPr>
            <a:spLocks noChangeArrowheads="1"/>
          </p:cNvSpPr>
          <p:nvPr/>
        </p:nvSpPr>
        <p:spPr bwMode="auto">
          <a:xfrm>
            <a:off x="228600" y="1143000"/>
            <a:ext cx="8686800" cy="4362450"/>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Figure 11.29 shows how </a:t>
            </a:r>
            <a:r>
              <a:rPr lang="en-US" sz="2800" i="1" baseline="0">
                <a:solidFill>
                  <a:schemeClr val="hlink"/>
                </a:solidFill>
                <a:latin typeface="Times New Roman" charset="0"/>
              </a:rPr>
              <a:t>U-frames</a:t>
            </a:r>
            <a:r>
              <a:rPr lang="en-US" sz="2800" i="1" baseline="0">
                <a:latin typeface="Times New Roman" charset="0"/>
              </a:rPr>
              <a:t> can be used for connection establishment and connection release. Node A asks for a connection with a set asynchronous balanced mode (SABM) frame; node B gives a positive response with an unnumbered acknowledgment (UA) frame. After these two exchanges, data can be transferred between the two nodes (not shown in the figure). After data transfer, node A sends a DISC (disconnect) frame to release the connection; it is confirmed by node B responding with a UA (unnumbered acknowledgment).</a:t>
            </a:r>
          </a:p>
        </p:txBody>
      </p:sp>
      <p:sp>
        <p:nvSpPr>
          <p:cNvPr id="97291" name="Text Box 10"/>
          <p:cNvSpPr txBox="1">
            <a:spLocks noChangeArrowheads="1"/>
          </p:cNvSpPr>
          <p:nvPr/>
        </p:nvSpPr>
        <p:spPr bwMode="auto">
          <a:xfrm>
            <a:off x="1143000" y="0"/>
            <a:ext cx="2487613"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11.9</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1"/>
          <p:cNvSpPr>
            <a:spLocks noGrp="1"/>
          </p:cNvSpPr>
          <p:nvPr>
            <p:ph type="sldNum" sz="quarter" idx="12"/>
          </p:nvPr>
        </p:nvSpPr>
        <p:spPr>
          <a:noFill/>
        </p:spPr>
        <p:txBody>
          <a:bodyPr/>
          <a:lstStyle/>
          <a:p>
            <a:r>
              <a:rPr lang="en-US" smtClean="0"/>
              <a:t>11.</a:t>
            </a:r>
            <a:fld id="{E35BBE8F-4658-4D25-A247-636DDCD17E69}" type="slidenum">
              <a:rPr lang="en-US" smtClean="0"/>
              <a:pPr/>
              <a:t>176</a:t>
            </a:fld>
            <a:endParaRPr lang="en-US" smtClean="0"/>
          </a:p>
        </p:txBody>
      </p:sp>
      <p:sp>
        <p:nvSpPr>
          <p:cNvPr id="9830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9830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98309" name="Text Box 4"/>
          <p:cNvSpPr txBox="1">
            <a:spLocks noChangeArrowheads="1"/>
          </p:cNvSpPr>
          <p:nvPr/>
        </p:nvSpPr>
        <p:spPr bwMode="auto">
          <a:xfrm>
            <a:off x="304800" y="381000"/>
            <a:ext cx="635793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11.29  </a:t>
            </a:r>
            <a:r>
              <a:rPr lang="en-US" sz="2000" i="1" baseline="0">
                <a:latin typeface="Times New Roman" charset="0"/>
              </a:rPr>
              <a:t>Example of connection and disconnection</a:t>
            </a:r>
          </a:p>
        </p:txBody>
      </p:sp>
      <p:sp>
        <p:nvSpPr>
          <p:cNvPr id="9831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98311" name="Picture 6"/>
          <p:cNvPicPr>
            <a:picLocks noChangeAspect="1" noChangeArrowheads="1"/>
          </p:cNvPicPr>
          <p:nvPr/>
        </p:nvPicPr>
        <p:blipFill>
          <a:blip r:embed="rId3"/>
          <a:srcRect/>
          <a:stretch>
            <a:fillRect/>
          </a:stretch>
        </p:blipFill>
        <p:spPr bwMode="auto">
          <a:xfrm>
            <a:off x="1905000" y="1143000"/>
            <a:ext cx="4652963" cy="496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1"/>
          <p:cNvSpPr>
            <a:spLocks noGrp="1"/>
          </p:cNvSpPr>
          <p:nvPr>
            <p:ph type="sldNum" sz="quarter" idx="12"/>
          </p:nvPr>
        </p:nvSpPr>
        <p:spPr>
          <a:noFill/>
        </p:spPr>
        <p:txBody>
          <a:bodyPr/>
          <a:lstStyle/>
          <a:p>
            <a:r>
              <a:rPr lang="en-US" smtClean="0"/>
              <a:t>11.</a:t>
            </a:r>
            <a:fld id="{18091324-780B-439A-85C6-CA18D43A3202}" type="slidenum">
              <a:rPr lang="en-US" smtClean="0"/>
              <a:pPr/>
              <a:t>177</a:t>
            </a:fld>
            <a:endParaRPr lang="en-US" smtClean="0"/>
          </a:p>
        </p:txBody>
      </p:sp>
      <p:sp>
        <p:nvSpPr>
          <p:cNvPr id="9933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933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933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933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933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933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933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99338" name="Rectangle 9"/>
          <p:cNvSpPr>
            <a:spLocks noChangeArrowheads="1"/>
          </p:cNvSpPr>
          <p:nvPr/>
        </p:nvSpPr>
        <p:spPr bwMode="auto">
          <a:xfrm>
            <a:off x="228600" y="914400"/>
            <a:ext cx="8686800" cy="4789488"/>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Figure 11.30 shows an exchange using piggybacking. Node A begins the exchange of information with an </a:t>
            </a:r>
            <a:br>
              <a:rPr lang="en-US" sz="2800" i="1" baseline="0">
                <a:latin typeface="Times New Roman" charset="0"/>
              </a:rPr>
            </a:br>
            <a:r>
              <a:rPr lang="en-US" sz="2800" i="1" baseline="0">
                <a:latin typeface="Times New Roman" charset="0"/>
              </a:rPr>
              <a:t>I-frame numbered 0 followed by another I-frame numbered 1. Node B piggybacks its acknowledgment of both frames onto an I-frame of its own. Node B’s first </a:t>
            </a:r>
            <a:br>
              <a:rPr lang="en-US" sz="2800" i="1" baseline="0">
                <a:latin typeface="Times New Roman" charset="0"/>
              </a:rPr>
            </a:br>
            <a:r>
              <a:rPr lang="en-US" sz="2800" i="1" baseline="0">
                <a:latin typeface="Times New Roman" charset="0"/>
              </a:rPr>
              <a:t>I-frame is also numbered 0 [N(S) field] and contains a 2 in its N(R) field, acknowledging the receipt of A’s frames 1 and 0 and indicating that it expects frame 2 to arrive next. Node B transmits its second and third I-frames (numbered 1 and 2) before accepting further frames from node A. </a:t>
            </a:r>
          </a:p>
        </p:txBody>
      </p:sp>
      <p:sp>
        <p:nvSpPr>
          <p:cNvPr id="99339" name="Text Box 10"/>
          <p:cNvSpPr txBox="1">
            <a:spLocks noChangeArrowheads="1"/>
          </p:cNvSpPr>
          <p:nvPr/>
        </p:nvSpPr>
        <p:spPr bwMode="auto">
          <a:xfrm>
            <a:off x="1143000" y="0"/>
            <a:ext cx="2690813"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11.10</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1"/>
          <p:cNvSpPr>
            <a:spLocks noGrp="1"/>
          </p:cNvSpPr>
          <p:nvPr>
            <p:ph type="sldNum" sz="quarter" idx="12"/>
          </p:nvPr>
        </p:nvSpPr>
        <p:spPr>
          <a:noFill/>
        </p:spPr>
        <p:txBody>
          <a:bodyPr/>
          <a:lstStyle/>
          <a:p>
            <a:r>
              <a:rPr lang="en-US" smtClean="0"/>
              <a:t>11.</a:t>
            </a:r>
            <a:fld id="{F835F948-9472-4C3F-867E-EA933777DD67}" type="slidenum">
              <a:rPr lang="en-US" smtClean="0"/>
              <a:pPr/>
              <a:t>178</a:t>
            </a:fld>
            <a:endParaRPr lang="en-US" smtClean="0"/>
          </a:p>
        </p:txBody>
      </p:sp>
      <p:sp>
        <p:nvSpPr>
          <p:cNvPr id="10035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035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035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035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035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036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036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0362" name="Rectangle 9"/>
          <p:cNvSpPr>
            <a:spLocks noChangeArrowheads="1"/>
          </p:cNvSpPr>
          <p:nvPr/>
        </p:nvSpPr>
        <p:spPr bwMode="auto">
          <a:xfrm>
            <a:off x="228600" y="1143000"/>
            <a:ext cx="8686800" cy="3508375"/>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Its N(R) information, therefore, has not changed: B frames 1 and 2 indicate that node B is still expecting A’s frame 2 to arrive next. Node A has sent all its data. Therefore, it cannot piggyback an acknowledgment onto an I-frame and sends an S-frame instead. The RR code indicates that A is still ready to receive. The number 3 in the N(R) field tells B that frames 0, 1, and 2 have all been accepted and that A is now expecting frame number 3.</a:t>
            </a:r>
          </a:p>
        </p:txBody>
      </p:sp>
      <p:sp>
        <p:nvSpPr>
          <p:cNvPr id="100363" name="Text Box 10"/>
          <p:cNvSpPr txBox="1">
            <a:spLocks noChangeArrowheads="1"/>
          </p:cNvSpPr>
          <p:nvPr/>
        </p:nvSpPr>
        <p:spPr bwMode="auto">
          <a:xfrm>
            <a:off x="1143000" y="0"/>
            <a:ext cx="4732338"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11.10 (continued)</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1"/>
          <p:cNvSpPr>
            <a:spLocks noGrp="1"/>
          </p:cNvSpPr>
          <p:nvPr>
            <p:ph type="sldNum" sz="quarter" idx="12"/>
          </p:nvPr>
        </p:nvSpPr>
        <p:spPr>
          <a:noFill/>
        </p:spPr>
        <p:txBody>
          <a:bodyPr/>
          <a:lstStyle/>
          <a:p>
            <a:r>
              <a:rPr lang="en-US" smtClean="0"/>
              <a:t>11.</a:t>
            </a:r>
            <a:fld id="{14E5FDA7-4032-4094-B415-D01F366EB7FE}" type="slidenum">
              <a:rPr lang="en-US" smtClean="0"/>
              <a:pPr/>
              <a:t>179</a:t>
            </a:fld>
            <a:endParaRPr lang="en-US" smtClean="0"/>
          </a:p>
        </p:txBody>
      </p:sp>
      <p:sp>
        <p:nvSpPr>
          <p:cNvPr id="10137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01380" name="Line 3"/>
          <p:cNvSpPr>
            <a:spLocks noChangeShapeType="1"/>
          </p:cNvSpPr>
          <p:nvPr/>
        </p:nvSpPr>
        <p:spPr bwMode="auto">
          <a:xfrm>
            <a:off x="152400" y="838200"/>
            <a:ext cx="8763000" cy="0"/>
          </a:xfrm>
          <a:prstGeom prst="line">
            <a:avLst/>
          </a:prstGeom>
          <a:noFill/>
          <a:ln w="19050">
            <a:solidFill>
              <a:schemeClr val="hlink"/>
            </a:solidFill>
            <a:round/>
            <a:headEnd/>
            <a:tailEnd/>
          </a:ln>
        </p:spPr>
        <p:txBody>
          <a:bodyPr/>
          <a:lstStyle/>
          <a:p>
            <a:endParaRPr lang="en-US"/>
          </a:p>
        </p:txBody>
      </p:sp>
      <p:sp>
        <p:nvSpPr>
          <p:cNvPr id="101381" name="Text Box 4"/>
          <p:cNvSpPr txBox="1">
            <a:spLocks noChangeArrowheads="1"/>
          </p:cNvSpPr>
          <p:nvPr/>
        </p:nvSpPr>
        <p:spPr bwMode="auto">
          <a:xfrm>
            <a:off x="304800" y="228600"/>
            <a:ext cx="6075363"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11.30  </a:t>
            </a:r>
            <a:r>
              <a:rPr lang="en-US" sz="2000" i="1" baseline="0">
                <a:latin typeface="Times New Roman" charset="0"/>
              </a:rPr>
              <a:t>Example of piggybacking without error</a:t>
            </a:r>
          </a:p>
        </p:txBody>
      </p:sp>
      <p:sp>
        <p:nvSpPr>
          <p:cNvPr id="101382"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101383" name="Picture 6"/>
          <p:cNvPicPr>
            <a:picLocks noChangeAspect="1" noChangeArrowheads="1"/>
          </p:cNvPicPr>
          <p:nvPr/>
        </p:nvPicPr>
        <p:blipFill>
          <a:blip r:embed="rId3"/>
          <a:srcRect/>
          <a:stretch>
            <a:fillRect/>
          </a:stretch>
        </p:blipFill>
        <p:spPr bwMode="auto">
          <a:xfrm>
            <a:off x="2811463" y="1028700"/>
            <a:ext cx="3436937" cy="5219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smtClean="0"/>
              <a:t>In contrast, on a broadcast network, the communication channel is shared by all the machines on the network; packets sent by any machine are received by all the others.</a:t>
            </a:r>
          </a:p>
          <a:p>
            <a:r>
              <a:rPr lang="en-US" dirty="0" smtClean="0"/>
              <a:t> An address field within each packet specifies the intended recipient.</a:t>
            </a:r>
          </a:p>
          <a:p>
            <a:r>
              <a:rPr lang="en-US" dirty="0" smtClean="0"/>
              <a:t>Upon receiving a packet, a machine checks the address field. If the packet is intended for the receiving machine, that machine processes the packet; if the packet is intended for some other machine, it is just ignored.</a:t>
            </a:r>
            <a:endParaRPr 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1"/>
          <p:cNvSpPr>
            <a:spLocks noGrp="1"/>
          </p:cNvSpPr>
          <p:nvPr>
            <p:ph type="sldNum" sz="quarter" idx="12"/>
          </p:nvPr>
        </p:nvSpPr>
        <p:spPr>
          <a:noFill/>
        </p:spPr>
        <p:txBody>
          <a:bodyPr/>
          <a:lstStyle/>
          <a:p>
            <a:r>
              <a:rPr lang="en-US" smtClean="0"/>
              <a:t>11.</a:t>
            </a:r>
            <a:fld id="{DA4343E3-1142-43E9-9214-7B586C2372A5}" type="slidenum">
              <a:rPr lang="en-US" smtClean="0"/>
              <a:pPr/>
              <a:t>180</a:t>
            </a:fld>
            <a:endParaRPr lang="en-US" smtClean="0"/>
          </a:p>
        </p:txBody>
      </p:sp>
      <p:sp>
        <p:nvSpPr>
          <p:cNvPr id="102403"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240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2405"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240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240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2408"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240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2410" name="Rectangle 9"/>
          <p:cNvSpPr>
            <a:spLocks noChangeArrowheads="1"/>
          </p:cNvSpPr>
          <p:nvPr/>
        </p:nvSpPr>
        <p:spPr bwMode="auto">
          <a:xfrm>
            <a:off x="228600" y="1143000"/>
            <a:ext cx="8686800" cy="4789488"/>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Figure 11.31 shows an exchange in which a frame is lost. Node B sends three data frames (0, 1, and 2), but frame 1 is lost. When node A receives frame 2, it discards it and sends a REJ frame for frame 1. Note that the protocol being used is Go-Back-N with the special use of an REJ frame as a NAK frame. The NAK frame does two things here: It confirms the receipt of frame 0 and declares that frame 1 and any following frames must be resent. Node B, after receiving the REJ frame, resends frames 1 and 2. Node A acknowledges the receipt by sending an RR frame (ACK) with acknowledgment number 3.</a:t>
            </a:r>
          </a:p>
        </p:txBody>
      </p:sp>
      <p:sp>
        <p:nvSpPr>
          <p:cNvPr id="102411" name="Text Box 10"/>
          <p:cNvSpPr txBox="1">
            <a:spLocks noChangeArrowheads="1"/>
          </p:cNvSpPr>
          <p:nvPr/>
        </p:nvSpPr>
        <p:spPr bwMode="auto">
          <a:xfrm>
            <a:off x="1143000" y="0"/>
            <a:ext cx="2690813"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11.11</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1"/>
          <p:cNvSpPr>
            <a:spLocks noGrp="1"/>
          </p:cNvSpPr>
          <p:nvPr>
            <p:ph type="sldNum" sz="quarter" idx="12"/>
          </p:nvPr>
        </p:nvSpPr>
        <p:spPr>
          <a:noFill/>
        </p:spPr>
        <p:txBody>
          <a:bodyPr/>
          <a:lstStyle/>
          <a:p>
            <a:r>
              <a:rPr lang="en-US" smtClean="0"/>
              <a:t>11.</a:t>
            </a:r>
            <a:fld id="{6A9D0125-61BE-4491-B229-A6557641E167}" type="slidenum">
              <a:rPr lang="en-US" smtClean="0"/>
              <a:pPr/>
              <a:t>181</a:t>
            </a:fld>
            <a:endParaRPr lang="en-US" smtClean="0"/>
          </a:p>
        </p:txBody>
      </p:sp>
      <p:sp>
        <p:nvSpPr>
          <p:cNvPr id="10342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03428" name="Line 3"/>
          <p:cNvSpPr>
            <a:spLocks noChangeShapeType="1"/>
          </p:cNvSpPr>
          <p:nvPr/>
        </p:nvSpPr>
        <p:spPr bwMode="auto">
          <a:xfrm>
            <a:off x="152400" y="838200"/>
            <a:ext cx="8763000" cy="0"/>
          </a:xfrm>
          <a:prstGeom prst="line">
            <a:avLst/>
          </a:prstGeom>
          <a:noFill/>
          <a:ln w="19050">
            <a:solidFill>
              <a:schemeClr val="hlink"/>
            </a:solidFill>
            <a:round/>
            <a:headEnd/>
            <a:tailEnd/>
          </a:ln>
        </p:spPr>
        <p:txBody>
          <a:bodyPr/>
          <a:lstStyle/>
          <a:p>
            <a:endParaRPr lang="en-US"/>
          </a:p>
        </p:txBody>
      </p:sp>
      <p:sp>
        <p:nvSpPr>
          <p:cNvPr id="103429" name="Text Box 4"/>
          <p:cNvSpPr txBox="1">
            <a:spLocks noChangeArrowheads="1"/>
          </p:cNvSpPr>
          <p:nvPr/>
        </p:nvSpPr>
        <p:spPr bwMode="auto">
          <a:xfrm>
            <a:off x="304800" y="228600"/>
            <a:ext cx="5737225"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11.31  </a:t>
            </a:r>
            <a:r>
              <a:rPr lang="en-US" sz="2000" i="1" baseline="0">
                <a:latin typeface="Times New Roman" charset="0"/>
              </a:rPr>
              <a:t>Example of piggybacking with error</a:t>
            </a:r>
          </a:p>
        </p:txBody>
      </p:sp>
      <p:sp>
        <p:nvSpPr>
          <p:cNvPr id="103430"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103431" name="Picture 6"/>
          <p:cNvPicPr>
            <a:picLocks noChangeAspect="1" noChangeArrowheads="1"/>
          </p:cNvPicPr>
          <p:nvPr/>
        </p:nvPicPr>
        <p:blipFill>
          <a:blip r:embed="rId3"/>
          <a:srcRect/>
          <a:stretch>
            <a:fillRect/>
          </a:stretch>
        </p:blipFill>
        <p:spPr bwMode="auto">
          <a:xfrm>
            <a:off x="2513013" y="1101725"/>
            <a:ext cx="3354387" cy="5222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2"/>
          </p:nvPr>
        </p:nvSpPr>
        <p:spPr>
          <a:noFill/>
        </p:spPr>
        <p:txBody>
          <a:bodyPr/>
          <a:lstStyle/>
          <a:p>
            <a:r>
              <a:rPr lang="en-US" smtClean="0"/>
              <a:t>11.</a:t>
            </a:r>
            <a:fld id="{BB63A420-74EF-41FF-97AE-C19C078D578C}" type="slidenum">
              <a:rPr lang="en-US" smtClean="0"/>
              <a:pPr/>
              <a:t>182</a:t>
            </a:fld>
            <a:endParaRPr lang="en-US" smtClean="0"/>
          </a:p>
        </p:txBody>
      </p:sp>
      <p:sp>
        <p:nvSpPr>
          <p:cNvPr id="86425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charset="0"/>
            </a:endParaRPr>
          </a:p>
        </p:txBody>
      </p:sp>
      <p:sp>
        <p:nvSpPr>
          <p:cNvPr id="864259" name="Text Box 3"/>
          <p:cNvSpPr txBox="1">
            <a:spLocks noChangeArrowheads="1"/>
          </p:cNvSpPr>
          <p:nvPr/>
        </p:nvSpPr>
        <p:spPr bwMode="auto">
          <a:xfrm>
            <a:off x="228600" y="406400"/>
            <a:ext cx="7092950" cy="579438"/>
          </a:xfrm>
          <a:prstGeom prst="rect">
            <a:avLst/>
          </a:prstGeom>
          <a:noFill/>
          <a:ln w="9525">
            <a:noFill/>
            <a:miter lim="800000"/>
            <a:headEnd/>
            <a:tailEnd/>
          </a:ln>
          <a:effectLst/>
        </p:spPr>
        <p:txBody>
          <a:bodyPr wrap="none">
            <a:spAutoFit/>
          </a:bodyPr>
          <a:lstStyle/>
          <a:p>
            <a:pPr>
              <a:defRPr/>
            </a:pPr>
            <a:r>
              <a:rPr lang="en-US" baseline="0">
                <a:effectLst>
                  <a:outerShdw blurRad="38100" dist="38100" dir="2700000" algn="tl">
                    <a:srgbClr val="C0C0C0"/>
                  </a:outerShdw>
                </a:effectLst>
                <a:latin typeface="Times" pitchFamily="18" charset="0"/>
              </a:rPr>
              <a:t>11-7   POINT-TO-POINT PROTOCOL</a:t>
            </a:r>
          </a:p>
        </p:txBody>
      </p:sp>
      <p:sp>
        <p:nvSpPr>
          <p:cNvPr id="104453"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charset="0"/>
            </a:endParaRPr>
          </a:p>
        </p:txBody>
      </p:sp>
      <p:sp>
        <p:nvSpPr>
          <p:cNvPr id="864261" name="Rectangle 5"/>
          <p:cNvSpPr>
            <a:spLocks noChangeArrowheads="1"/>
          </p:cNvSpPr>
          <p:nvPr/>
        </p:nvSpPr>
        <p:spPr bwMode="auto">
          <a:xfrm>
            <a:off x="304800" y="1430338"/>
            <a:ext cx="8229600" cy="2227262"/>
          </a:xfrm>
          <a:prstGeom prst="rect">
            <a:avLst/>
          </a:prstGeom>
          <a:noFill/>
          <a:ln w="9525">
            <a:noFill/>
            <a:miter lim="800000"/>
            <a:headEnd/>
            <a:tailEnd/>
          </a:ln>
          <a:effectLst/>
        </p:spPr>
        <p:txBody>
          <a:bodyPr anchor="ctr">
            <a:spAutoFit/>
          </a:bodyPr>
          <a:lstStyle/>
          <a:p>
            <a:pPr algn="just" eaLnBrk="1" hangingPunct="1">
              <a:defRPr/>
            </a:pPr>
            <a:r>
              <a:rPr lang="en-US" sz="2800" i="1" baseline="0">
                <a:effectLst>
                  <a:outerShdw blurRad="38100" dist="38100" dir="2700000" algn="tl">
                    <a:srgbClr val="C0C0C0"/>
                  </a:outerShdw>
                </a:effectLst>
                <a:latin typeface="Times New Roman" charset="0"/>
              </a:rPr>
              <a:t>Although HDLC is a general protocol that can be used for both point-to-point and multipoint configurations, one of the most common protocols for point-to-point access is the </a:t>
            </a:r>
            <a:r>
              <a:rPr lang="en-US" sz="2800" i="1" baseline="0">
                <a:solidFill>
                  <a:schemeClr val="hlink"/>
                </a:solidFill>
                <a:effectLst>
                  <a:outerShdw blurRad="38100" dist="38100" dir="2700000" algn="tl">
                    <a:srgbClr val="C0C0C0"/>
                  </a:outerShdw>
                </a:effectLst>
                <a:latin typeface="Times New Roman" charset="0"/>
              </a:rPr>
              <a:t>Point-to-Point Protocol (PPP). </a:t>
            </a:r>
            <a:r>
              <a:rPr lang="en-US" sz="2800" i="1" baseline="0">
                <a:effectLst>
                  <a:outerShdw blurRad="38100" dist="38100" dir="2700000" algn="tl">
                    <a:srgbClr val="C0C0C0"/>
                  </a:outerShdw>
                </a:effectLst>
                <a:latin typeface="Times New Roman" charset="0"/>
              </a:rPr>
              <a:t>PPP is a </a:t>
            </a:r>
            <a:r>
              <a:rPr lang="en-US" sz="2800" i="1" baseline="0">
                <a:solidFill>
                  <a:schemeClr val="hlink"/>
                </a:solidFill>
                <a:effectLst>
                  <a:outerShdw blurRad="38100" dist="38100" dir="2700000" algn="tl">
                    <a:srgbClr val="C0C0C0"/>
                  </a:outerShdw>
                </a:effectLst>
                <a:latin typeface="Times New Roman" charset="0"/>
              </a:rPr>
              <a:t>byte-oriented</a:t>
            </a:r>
            <a:r>
              <a:rPr lang="en-US" sz="2800" i="1" baseline="0">
                <a:effectLst>
                  <a:outerShdw blurRad="38100" dist="38100" dir="2700000" algn="tl">
                    <a:srgbClr val="C0C0C0"/>
                  </a:outerShdw>
                </a:effectLst>
                <a:latin typeface="Times New Roman" charset="0"/>
              </a:rPr>
              <a:t> protocol.</a:t>
            </a:r>
          </a:p>
        </p:txBody>
      </p:sp>
      <p:sp>
        <p:nvSpPr>
          <p:cNvPr id="104455" name="Rectangle 6"/>
          <p:cNvSpPr>
            <a:spLocks noChangeArrowheads="1"/>
          </p:cNvSpPr>
          <p:nvPr/>
        </p:nvSpPr>
        <p:spPr bwMode="auto">
          <a:xfrm>
            <a:off x="152400" y="4679950"/>
            <a:ext cx="6705600" cy="1552575"/>
          </a:xfrm>
          <a:prstGeom prst="rect">
            <a:avLst/>
          </a:prstGeom>
          <a:noFill/>
          <a:ln w="9525">
            <a:noFill/>
            <a:miter lim="800000"/>
            <a:headEnd/>
            <a:tailEnd/>
          </a:ln>
        </p:spPr>
        <p:txBody>
          <a:bodyPr>
            <a:spAutoFit/>
          </a:bodyPr>
          <a:lstStyle/>
          <a:p>
            <a:pPr>
              <a:buClr>
                <a:schemeClr val="tx1"/>
              </a:buClr>
              <a:buSzPct val="117000"/>
              <a:buFont typeface="Wingdings" pitchFamily="2" charset="2"/>
              <a:buNone/>
            </a:pPr>
            <a:r>
              <a:rPr lang="en-US" sz="2400" baseline="0">
                <a:solidFill>
                  <a:srgbClr val="0033CC"/>
                </a:solidFill>
                <a:latin typeface="Times New Roman" charset="0"/>
              </a:rPr>
              <a:t>Framing</a:t>
            </a:r>
          </a:p>
          <a:p>
            <a:pPr>
              <a:buClr>
                <a:schemeClr val="tx1"/>
              </a:buClr>
              <a:buSzPct val="117000"/>
              <a:buFont typeface="Wingdings" pitchFamily="2" charset="2"/>
              <a:buNone/>
            </a:pPr>
            <a:r>
              <a:rPr lang="fr-FR" sz="2400" baseline="0">
                <a:solidFill>
                  <a:srgbClr val="0033CC"/>
                </a:solidFill>
                <a:latin typeface="Times New Roman" charset="0"/>
              </a:rPr>
              <a:t>Transition Phases</a:t>
            </a:r>
          </a:p>
          <a:p>
            <a:pPr>
              <a:buClr>
                <a:schemeClr val="tx1"/>
              </a:buClr>
              <a:buSzPct val="117000"/>
              <a:buFont typeface="Wingdings" pitchFamily="2" charset="2"/>
              <a:buNone/>
            </a:pPr>
            <a:r>
              <a:rPr lang="fr-FR" sz="2400" baseline="0">
                <a:solidFill>
                  <a:srgbClr val="0033CC"/>
                </a:solidFill>
                <a:latin typeface="Times New Roman" charset="0"/>
              </a:rPr>
              <a:t>Multiplexing</a:t>
            </a:r>
          </a:p>
          <a:p>
            <a:pPr>
              <a:buClr>
                <a:schemeClr val="tx1"/>
              </a:buClr>
              <a:buSzPct val="117000"/>
              <a:buFont typeface="Wingdings" pitchFamily="2" charset="2"/>
              <a:buNone/>
            </a:pPr>
            <a:r>
              <a:rPr lang="en-US" sz="2400" baseline="0">
                <a:solidFill>
                  <a:srgbClr val="0033CC"/>
                </a:solidFill>
                <a:latin typeface="Times New Roman" charset="0"/>
              </a:rPr>
              <a:t>Multilink PPP</a:t>
            </a:r>
          </a:p>
        </p:txBody>
      </p:sp>
      <p:sp>
        <p:nvSpPr>
          <p:cNvPr id="864263" name="Text Box 7"/>
          <p:cNvSpPr txBox="1">
            <a:spLocks noChangeArrowheads="1"/>
          </p:cNvSpPr>
          <p:nvPr/>
        </p:nvSpPr>
        <p:spPr bwMode="auto">
          <a:xfrm>
            <a:off x="165100" y="4203700"/>
            <a:ext cx="4862513" cy="519113"/>
          </a:xfrm>
          <a:prstGeom prst="rect">
            <a:avLst/>
          </a:prstGeom>
          <a:noFill/>
          <a:ln w="76200" algn="ctr">
            <a:noFill/>
            <a:miter lim="800000"/>
            <a:headEnd/>
            <a:tailEnd/>
          </a:ln>
          <a:effectLst/>
        </p:spPr>
        <p:txBody>
          <a:bodyPr wrap="none">
            <a:spAutoFit/>
          </a:bodyPr>
          <a:lstStyle/>
          <a:p>
            <a:pPr algn="ctr">
              <a:defRPr/>
            </a:pPr>
            <a:r>
              <a:rPr lang="en-US" sz="2800" i="1" u="sng" baseline="0">
                <a:solidFill>
                  <a:schemeClr val="hlink"/>
                </a:solidFill>
                <a:effectLst>
                  <a:outerShdw blurRad="38100" dist="38100" dir="2700000" algn="tl">
                    <a:srgbClr val="C0C0C0"/>
                  </a:outerShdw>
                </a:effectLst>
                <a:latin typeface="Times New Roman" charset="0"/>
              </a:rPr>
              <a:t>Topics discussed in this section:</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1"/>
          <p:cNvSpPr>
            <a:spLocks noGrp="1"/>
          </p:cNvSpPr>
          <p:nvPr>
            <p:ph type="sldNum" sz="quarter" idx="12"/>
          </p:nvPr>
        </p:nvSpPr>
        <p:spPr>
          <a:noFill/>
        </p:spPr>
        <p:txBody>
          <a:bodyPr/>
          <a:lstStyle/>
          <a:p>
            <a:r>
              <a:rPr lang="en-US" smtClean="0"/>
              <a:t>11.</a:t>
            </a:r>
            <a:fld id="{2FC2B2EB-06E1-481B-9C66-D46A0C94A8EA}" type="slidenum">
              <a:rPr lang="en-US" smtClean="0"/>
              <a:pPr/>
              <a:t>183</a:t>
            </a:fld>
            <a:endParaRPr lang="en-US" smtClean="0"/>
          </a:p>
        </p:txBody>
      </p:sp>
      <p:sp>
        <p:nvSpPr>
          <p:cNvPr id="10547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0547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05477" name="Text Box 4"/>
          <p:cNvSpPr txBox="1">
            <a:spLocks noChangeArrowheads="1"/>
          </p:cNvSpPr>
          <p:nvPr/>
        </p:nvSpPr>
        <p:spPr bwMode="auto">
          <a:xfrm>
            <a:off x="304800" y="381000"/>
            <a:ext cx="3876675"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11.32  </a:t>
            </a:r>
            <a:r>
              <a:rPr lang="en-US" sz="2000" i="1" baseline="0">
                <a:latin typeface="Times New Roman" charset="0"/>
              </a:rPr>
              <a:t>PPP frame format</a:t>
            </a:r>
          </a:p>
        </p:txBody>
      </p:sp>
      <p:sp>
        <p:nvSpPr>
          <p:cNvPr id="10547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05479" name="Picture 6"/>
          <p:cNvPicPr>
            <a:picLocks noChangeAspect="1" noChangeArrowheads="1"/>
          </p:cNvPicPr>
          <p:nvPr/>
        </p:nvPicPr>
        <p:blipFill>
          <a:blip r:embed="rId3"/>
          <a:srcRect/>
          <a:stretch>
            <a:fillRect/>
          </a:stretch>
        </p:blipFill>
        <p:spPr bwMode="auto">
          <a:xfrm>
            <a:off x="228600" y="3043238"/>
            <a:ext cx="8437563" cy="1223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1"/>
          <p:cNvSpPr>
            <a:spLocks noGrp="1"/>
          </p:cNvSpPr>
          <p:nvPr>
            <p:ph type="sldNum" sz="quarter" idx="12"/>
          </p:nvPr>
        </p:nvSpPr>
        <p:spPr>
          <a:noFill/>
        </p:spPr>
        <p:txBody>
          <a:bodyPr/>
          <a:lstStyle/>
          <a:p>
            <a:r>
              <a:rPr lang="en-US" smtClean="0"/>
              <a:t>11.</a:t>
            </a:r>
            <a:fld id="{1B2F6230-0EB7-40F8-B587-6B6FD423A6E9}" type="slidenum">
              <a:rPr lang="en-US" smtClean="0"/>
              <a:pPr/>
              <a:t>184</a:t>
            </a:fld>
            <a:endParaRPr lang="en-US" smtClean="0"/>
          </a:p>
        </p:txBody>
      </p:sp>
      <p:sp>
        <p:nvSpPr>
          <p:cNvPr id="10649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65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650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65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65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650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65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06506"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US"/>
          </a:p>
        </p:txBody>
      </p:sp>
      <p:sp>
        <p:nvSpPr>
          <p:cNvPr id="106507"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US"/>
          </a:p>
        </p:txBody>
      </p:sp>
      <p:sp>
        <p:nvSpPr>
          <p:cNvPr id="106508"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baseline="0"/>
              <a:t>PPP is a byte-oriented protocol using byte stuffing with the escape byte 01111101.</a:t>
            </a:r>
          </a:p>
        </p:txBody>
      </p:sp>
      <p:grpSp>
        <p:nvGrpSpPr>
          <p:cNvPr id="2" name="Group 12"/>
          <p:cNvGrpSpPr>
            <a:grpSpLocks/>
          </p:cNvGrpSpPr>
          <p:nvPr/>
        </p:nvGrpSpPr>
        <p:grpSpPr bwMode="auto">
          <a:xfrm>
            <a:off x="457200" y="1947863"/>
            <a:ext cx="1143000" cy="566737"/>
            <a:chOff x="1200" y="1248"/>
            <a:chExt cx="720" cy="357"/>
          </a:xfrm>
        </p:grpSpPr>
        <p:pic>
          <p:nvPicPr>
            <p:cNvPr id="106510" name="Picture 13"/>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106511" name="Text Box 14"/>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1"/>
          <p:cNvSpPr>
            <a:spLocks noGrp="1"/>
          </p:cNvSpPr>
          <p:nvPr>
            <p:ph type="sldNum" sz="quarter" idx="12"/>
          </p:nvPr>
        </p:nvSpPr>
        <p:spPr>
          <a:noFill/>
        </p:spPr>
        <p:txBody>
          <a:bodyPr/>
          <a:lstStyle/>
          <a:p>
            <a:r>
              <a:rPr lang="en-US" smtClean="0"/>
              <a:t>11.</a:t>
            </a:r>
            <a:fld id="{DCFDC9C4-8343-4990-9B80-E9008E43CC3D}" type="slidenum">
              <a:rPr lang="en-US" smtClean="0"/>
              <a:pPr/>
              <a:t>185</a:t>
            </a:fld>
            <a:endParaRPr lang="en-US" smtClean="0"/>
          </a:p>
        </p:txBody>
      </p:sp>
      <p:sp>
        <p:nvSpPr>
          <p:cNvPr id="10752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0752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07525" name="Text Box 4"/>
          <p:cNvSpPr txBox="1">
            <a:spLocks noChangeArrowheads="1"/>
          </p:cNvSpPr>
          <p:nvPr/>
        </p:nvSpPr>
        <p:spPr bwMode="auto">
          <a:xfrm>
            <a:off x="304800" y="381000"/>
            <a:ext cx="3827463"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11.33  </a:t>
            </a:r>
            <a:r>
              <a:rPr lang="en-US" sz="2000" i="1" baseline="0">
                <a:latin typeface="Times New Roman" charset="0"/>
              </a:rPr>
              <a:t>Transition phases</a:t>
            </a:r>
          </a:p>
        </p:txBody>
      </p:sp>
      <p:sp>
        <p:nvSpPr>
          <p:cNvPr id="10752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07527" name="Picture 6"/>
          <p:cNvPicPr>
            <a:picLocks noChangeAspect="1" noChangeArrowheads="1"/>
          </p:cNvPicPr>
          <p:nvPr/>
        </p:nvPicPr>
        <p:blipFill>
          <a:blip r:embed="rId3"/>
          <a:srcRect/>
          <a:stretch>
            <a:fillRect/>
          </a:stretch>
        </p:blipFill>
        <p:spPr bwMode="auto">
          <a:xfrm>
            <a:off x="1976438" y="1506538"/>
            <a:ext cx="6481762" cy="3979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1"/>
          <p:cNvSpPr>
            <a:spLocks noGrp="1"/>
          </p:cNvSpPr>
          <p:nvPr>
            <p:ph type="sldNum" sz="quarter" idx="12"/>
          </p:nvPr>
        </p:nvSpPr>
        <p:spPr>
          <a:noFill/>
        </p:spPr>
        <p:txBody>
          <a:bodyPr/>
          <a:lstStyle/>
          <a:p>
            <a:r>
              <a:rPr lang="en-US" smtClean="0"/>
              <a:t>11.</a:t>
            </a:r>
            <a:fld id="{7EF69674-73C5-499A-BAF7-C8CCC872D49A}" type="slidenum">
              <a:rPr lang="en-US" smtClean="0"/>
              <a:pPr/>
              <a:t>186</a:t>
            </a:fld>
            <a:endParaRPr lang="en-US" smtClean="0"/>
          </a:p>
        </p:txBody>
      </p:sp>
      <p:sp>
        <p:nvSpPr>
          <p:cNvPr id="10854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0854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08549" name="Text Box 4"/>
          <p:cNvSpPr txBox="1">
            <a:spLocks noChangeArrowheads="1"/>
          </p:cNvSpPr>
          <p:nvPr/>
        </p:nvSpPr>
        <p:spPr bwMode="auto">
          <a:xfrm>
            <a:off x="304800" y="381000"/>
            <a:ext cx="411638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11.34  </a:t>
            </a:r>
            <a:r>
              <a:rPr lang="en-US" sz="2000" i="1" baseline="0">
                <a:latin typeface="Times New Roman" charset="0"/>
              </a:rPr>
              <a:t>Multiplexing in PPP</a:t>
            </a:r>
          </a:p>
        </p:txBody>
      </p:sp>
      <p:sp>
        <p:nvSpPr>
          <p:cNvPr id="10855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08551" name="Picture 6"/>
          <p:cNvPicPr>
            <a:picLocks noChangeAspect="1" noChangeArrowheads="1"/>
          </p:cNvPicPr>
          <p:nvPr/>
        </p:nvPicPr>
        <p:blipFill>
          <a:blip r:embed="rId3"/>
          <a:srcRect/>
          <a:stretch>
            <a:fillRect/>
          </a:stretch>
        </p:blipFill>
        <p:spPr bwMode="auto">
          <a:xfrm>
            <a:off x="822325" y="1258888"/>
            <a:ext cx="7102475" cy="4760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1"/>
          <p:cNvSpPr>
            <a:spLocks noGrp="1"/>
          </p:cNvSpPr>
          <p:nvPr>
            <p:ph type="sldNum" sz="quarter" idx="12"/>
          </p:nvPr>
        </p:nvSpPr>
        <p:spPr>
          <a:noFill/>
        </p:spPr>
        <p:txBody>
          <a:bodyPr/>
          <a:lstStyle/>
          <a:p>
            <a:r>
              <a:rPr lang="en-US" smtClean="0"/>
              <a:t>11.</a:t>
            </a:r>
            <a:fld id="{A7B99EB1-ABCD-4848-9E0D-D653B91EE696}" type="slidenum">
              <a:rPr lang="en-US" smtClean="0"/>
              <a:pPr/>
              <a:t>187</a:t>
            </a:fld>
            <a:endParaRPr lang="en-US" smtClean="0"/>
          </a:p>
        </p:txBody>
      </p:sp>
      <p:sp>
        <p:nvSpPr>
          <p:cNvPr id="10957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0957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09573" name="Text Box 4"/>
          <p:cNvSpPr txBox="1">
            <a:spLocks noChangeArrowheads="1"/>
          </p:cNvSpPr>
          <p:nvPr/>
        </p:nvSpPr>
        <p:spPr bwMode="auto">
          <a:xfrm>
            <a:off x="304800" y="381000"/>
            <a:ext cx="575945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11.35  </a:t>
            </a:r>
            <a:r>
              <a:rPr lang="en-US" sz="2000" i="1" baseline="0">
                <a:latin typeface="Times New Roman" charset="0"/>
              </a:rPr>
              <a:t>LCP packet encapsulated in a frame</a:t>
            </a:r>
          </a:p>
        </p:txBody>
      </p:sp>
      <p:sp>
        <p:nvSpPr>
          <p:cNvPr id="10957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09575" name="Picture 6"/>
          <p:cNvPicPr>
            <a:picLocks noChangeAspect="1" noChangeArrowheads="1"/>
          </p:cNvPicPr>
          <p:nvPr/>
        </p:nvPicPr>
        <p:blipFill>
          <a:blip r:embed="rId3"/>
          <a:srcRect/>
          <a:stretch>
            <a:fillRect/>
          </a:stretch>
        </p:blipFill>
        <p:spPr bwMode="auto">
          <a:xfrm>
            <a:off x="682625" y="2667000"/>
            <a:ext cx="6937375" cy="1477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1"/>
          <p:cNvSpPr>
            <a:spLocks noGrp="1"/>
          </p:cNvSpPr>
          <p:nvPr>
            <p:ph type="sldNum" sz="quarter" idx="12"/>
          </p:nvPr>
        </p:nvSpPr>
        <p:spPr>
          <a:noFill/>
        </p:spPr>
        <p:txBody>
          <a:bodyPr/>
          <a:lstStyle/>
          <a:p>
            <a:r>
              <a:rPr lang="en-US" smtClean="0"/>
              <a:t>11.</a:t>
            </a:r>
            <a:fld id="{4FF0450E-E106-404A-AF2E-BBB1F9084435}" type="slidenum">
              <a:rPr lang="en-US" smtClean="0"/>
              <a:pPr/>
              <a:t>188</a:t>
            </a:fld>
            <a:endParaRPr lang="en-US" smtClean="0"/>
          </a:p>
        </p:txBody>
      </p:sp>
      <p:sp>
        <p:nvSpPr>
          <p:cNvPr id="110595" name="Text Box 2"/>
          <p:cNvSpPr txBox="1">
            <a:spLocks noChangeArrowheads="1"/>
          </p:cNvSpPr>
          <p:nvPr/>
        </p:nvSpPr>
        <p:spPr bwMode="auto">
          <a:xfrm>
            <a:off x="304800" y="762000"/>
            <a:ext cx="30099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Table 11.2  </a:t>
            </a:r>
            <a:r>
              <a:rPr lang="en-US" sz="2000" i="1" baseline="0">
                <a:latin typeface="Times New Roman" charset="0"/>
              </a:rPr>
              <a:t>LCP packets</a:t>
            </a:r>
          </a:p>
        </p:txBody>
      </p:sp>
      <p:pic>
        <p:nvPicPr>
          <p:cNvPr id="110596" name="Picture 4"/>
          <p:cNvPicPr>
            <a:picLocks noChangeAspect="1" noChangeArrowheads="1"/>
          </p:cNvPicPr>
          <p:nvPr/>
        </p:nvPicPr>
        <p:blipFill>
          <a:blip r:embed="rId3"/>
          <a:srcRect/>
          <a:stretch>
            <a:fillRect/>
          </a:stretch>
        </p:blipFill>
        <p:spPr bwMode="auto">
          <a:xfrm>
            <a:off x="152400" y="1219200"/>
            <a:ext cx="8848725" cy="4640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1"/>
          <p:cNvSpPr>
            <a:spLocks noGrp="1"/>
          </p:cNvSpPr>
          <p:nvPr>
            <p:ph type="sldNum" sz="quarter" idx="12"/>
          </p:nvPr>
        </p:nvSpPr>
        <p:spPr>
          <a:noFill/>
        </p:spPr>
        <p:txBody>
          <a:bodyPr/>
          <a:lstStyle/>
          <a:p>
            <a:r>
              <a:rPr lang="en-US" smtClean="0"/>
              <a:t>11.</a:t>
            </a:r>
            <a:fld id="{E6677B1D-A34F-4F4E-B122-7C6633C13F17}" type="slidenum">
              <a:rPr lang="en-US" smtClean="0"/>
              <a:pPr/>
              <a:t>189</a:t>
            </a:fld>
            <a:endParaRPr lang="en-US" smtClean="0"/>
          </a:p>
        </p:txBody>
      </p:sp>
      <p:sp>
        <p:nvSpPr>
          <p:cNvPr id="111619" name="Text Box 2"/>
          <p:cNvSpPr txBox="1">
            <a:spLocks noChangeArrowheads="1"/>
          </p:cNvSpPr>
          <p:nvPr/>
        </p:nvSpPr>
        <p:spPr bwMode="auto">
          <a:xfrm>
            <a:off x="990600" y="914400"/>
            <a:ext cx="347345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Table 11.3  </a:t>
            </a:r>
            <a:r>
              <a:rPr lang="en-US" sz="2000" i="1" baseline="0">
                <a:latin typeface="Times New Roman" charset="0"/>
              </a:rPr>
              <a:t>Common options</a:t>
            </a:r>
          </a:p>
        </p:txBody>
      </p:sp>
      <p:pic>
        <p:nvPicPr>
          <p:cNvPr id="111620" name="Picture 4"/>
          <p:cNvPicPr>
            <a:picLocks noChangeAspect="1" noChangeArrowheads="1"/>
          </p:cNvPicPr>
          <p:nvPr/>
        </p:nvPicPr>
        <p:blipFill>
          <a:blip r:embed="rId3"/>
          <a:srcRect/>
          <a:stretch>
            <a:fillRect/>
          </a:stretch>
        </p:blipFill>
        <p:spPr bwMode="auto">
          <a:xfrm>
            <a:off x="679450" y="1303338"/>
            <a:ext cx="7778750" cy="2811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Unicast</a:t>
            </a:r>
            <a:endParaRPr lang="en-US" dirty="0" smtClean="0"/>
          </a:p>
          <a:p>
            <a:r>
              <a:rPr lang="en-US" dirty="0" smtClean="0"/>
              <a:t>Broadcast</a:t>
            </a:r>
          </a:p>
          <a:p>
            <a:r>
              <a:rPr lang="en-US" dirty="0" smtClean="0"/>
              <a:t>Multicast</a:t>
            </a:r>
          </a:p>
          <a:p>
            <a:endParaRPr lang="en-US"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1"/>
          <p:cNvSpPr>
            <a:spLocks noGrp="1"/>
          </p:cNvSpPr>
          <p:nvPr>
            <p:ph type="sldNum" sz="quarter" idx="12"/>
          </p:nvPr>
        </p:nvSpPr>
        <p:spPr>
          <a:noFill/>
        </p:spPr>
        <p:txBody>
          <a:bodyPr/>
          <a:lstStyle/>
          <a:p>
            <a:r>
              <a:rPr lang="en-US" smtClean="0"/>
              <a:t>11.</a:t>
            </a:r>
            <a:fld id="{1B525A03-1F9A-485B-948C-184B44957045}" type="slidenum">
              <a:rPr lang="en-US" smtClean="0"/>
              <a:pPr/>
              <a:t>190</a:t>
            </a:fld>
            <a:endParaRPr lang="en-US" smtClean="0"/>
          </a:p>
        </p:txBody>
      </p:sp>
      <p:sp>
        <p:nvSpPr>
          <p:cNvPr id="11264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1264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12645" name="Text Box 4"/>
          <p:cNvSpPr txBox="1">
            <a:spLocks noChangeArrowheads="1"/>
          </p:cNvSpPr>
          <p:nvPr/>
        </p:nvSpPr>
        <p:spPr bwMode="auto">
          <a:xfrm>
            <a:off x="304800" y="381000"/>
            <a:ext cx="63881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11.36  </a:t>
            </a:r>
            <a:r>
              <a:rPr lang="en-US" sz="2000" i="1" baseline="0">
                <a:latin typeface="Times New Roman" charset="0"/>
              </a:rPr>
              <a:t>PAP packets encapsulated in a PPP frame</a:t>
            </a:r>
          </a:p>
        </p:txBody>
      </p:sp>
      <p:sp>
        <p:nvSpPr>
          <p:cNvPr id="11264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12647" name="Picture 6"/>
          <p:cNvPicPr>
            <a:picLocks noChangeAspect="1" noChangeArrowheads="1"/>
          </p:cNvPicPr>
          <p:nvPr/>
        </p:nvPicPr>
        <p:blipFill>
          <a:blip r:embed="rId3"/>
          <a:srcRect/>
          <a:stretch>
            <a:fillRect/>
          </a:stretch>
        </p:blipFill>
        <p:spPr bwMode="auto">
          <a:xfrm>
            <a:off x="958850" y="1295400"/>
            <a:ext cx="6965950" cy="4651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1"/>
          <p:cNvSpPr>
            <a:spLocks noGrp="1"/>
          </p:cNvSpPr>
          <p:nvPr>
            <p:ph type="sldNum" sz="quarter" idx="12"/>
          </p:nvPr>
        </p:nvSpPr>
        <p:spPr>
          <a:noFill/>
        </p:spPr>
        <p:txBody>
          <a:bodyPr/>
          <a:lstStyle/>
          <a:p>
            <a:r>
              <a:rPr lang="en-US" smtClean="0"/>
              <a:t>11.</a:t>
            </a:r>
            <a:fld id="{3857FE82-83D7-4210-8885-513DAB9AE8B1}" type="slidenum">
              <a:rPr lang="en-US" smtClean="0"/>
              <a:pPr/>
              <a:t>191</a:t>
            </a:fld>
            <a:endParaRPr lang="en-US" smtClean="0"/>
          </a:p>
        </p:txBody>
      </p:sp>
      <p:sp>
        <p:nvSpPr>
          <p:cNvPr id="11366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1366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13669" name="Text Box 4"/>
          <p:cNvSpPr txBox="1">
            <a:spLocks noChangeArrowheads="1"/>
          </p:cNvSpPr>
          <p:nvPr/>
        </p:nvSpPr>
        <p:spPr bwMode="auto">
          <a:xfrm>
            <a:off x="304800" y="381000"/>
            <a:ext cx="659923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11.37  </a:t>
            </a:r>
            <a:r>
              <a:rPr lang="en-US" sz="2000" i="1" baseline="0">
                <a:latin typeface="Times New Roman" charset="0"/>
              </a:rPr>
              <a:t>CHAP packets encapsulated in a PPP frame</a:t>
            </a:r>
          </a:p>
        </p:txBody>
      </p:sp>
      <p:sp>
        <p:nvSpPr>
          <p:cNvPr id="113670"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113671" name="Picture 7"/>
          <p:cNvPicPr>
            <a:picLocks noChangeAspect="1" noChangeArrowheads="1"/>
          </p:cNvPicPr>
          <p:nvPr/>
        </p:nvPicPr>
        <p:blipFill>
          <a:blip r:embed="rId3"/>
          <a:srcRect/>
          <a:stretch>
            <a:fillRect/>
          </a:stretch>
        </p:blipFill>
        <p:spPr bwMode="auto">
          <a:xfrm>
            <a:off x="995363" y="1066800"/>
            <a:ext cx="6929437" cy="516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1"/>
          <p:cNvSpPr>
            <a:spLocks noGrp="1"/>
          </p:cNvSpPr>
          <p:nvPr>
            <p:ph type="sldNum" sz="quarter" idx="12"/>
          </p:nvPr>
        </p:nvSpPr>
        <p:spPr>
          <a:noFill/>
        </p:spPr>
        <p:txBody>
          <a:bodyPr/>
          <a:lstStyle/>
          <a:p>
            <a:r>
              <a:rPr lang="en-US" smtClean="0"/>
              <a:t>11.</a:t>
            </a:r>
            <a:fld id="{147D2E36-4EED-46F3-811B-32B12E659059}" type="slidenum">
              <a:rPr lang="en-US" smtClean="0"/>
              <a:pPr/>
              <a:t>192</a:t>
            </a:fld>
            <a:endParaRPr lang="en-US" smtClean="0"/>
          </a:p>
        </p:txBody>
      </p:sp>
      <p:sp>
        <p:nvSpPr>
          <p:cNvPr id="11469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1469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14693" name="Text Box 4"/>
          <p:cNvSpPr txBox="1">
            <a:spLocks noChangeArrowheads="1"/>
          </p:cNvSpPr>
          <p:nvPr/>
        </p:nvSpPr>
        <p:spPr bwMode="auto">
          <a:xfrm>
            <a:off x="304800" y="381000"/>
            <a:ext cx="61976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11.38  </a:t>
            </a:r>
            <a:r>
              <a:rPr lang="en-US" sz="2000" i="1" baseline="0">
                <a:latin typeface="Times New Roman" charset="0"/>
              </a:rPr>
              <a:t>IPCP packet encapsulated in PPP frame</a:t>
            </a:r>
          </a:p>
        </p:txBody>
      </p:sp>
      <p:sp>
        <p:nvSpPr>
          <p:cNvPr id="11469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14695" name="Picture 6"/>
          <p:cNvPicPr>
            <a:picLocks noChangeAspect="1" noChangeArrowheads="1"/>
          </p:cNvPicPr>
          <p:nvPr/>
        </p:nvPicPr>
        <p:blipFill>
          <a:blip r:embed="rId3"/>
          <a:srcRect/>
          <a:stretch>
            <a:fillRect/>
          </a:stretch>
        </p:blipFill>
        <p:spPr bwMode="auto">
          <a:xfrm>
            <a:off x="368300" y="2438400"/>
            <a:ext cx="8318500" cy="178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1"/>
          <p:cNvSpPr>
            <a:spLocks noGrp="1"/>
          </p:cNvSpPr>
          <p:nvPr>
            <p:ph type="sldNum" sz="quarter" idx="12"/>
          </p:nvPr>
        </p:nvSpPr>
        <p:spPr>
          <a:noFill/>
        </p:spPr>
        <p:txBody>
          <a:bodyPr/>
          <a:lstStyle/>
          <a:p>
            <a:r>
              <a:rPr lang="en-US" smtClean="0"/>
              <a:t>11.</a:t>
            </a:r>
            <a:fld id="{44991885-5D73-4F44-97EA-0C5692B6A954}" type="slidenum">
              <a:rPr lang="en-US" smtClean="0"/>
              <a:pPr/>
              <a:t>193</a:t>
            </a:fld>
            <a:endParaRPr lang="en-US" smtClean="0"/>
          </a:p>
        </p:txBody>
      </p:sp>
      <p:sp>
        <p:nvSpPr>
          <p:cNvPr id="115715" name="Text Box 2"/>
          <p:cNvSpPr txBox="1">
            <a:spLocks noChangeArrowheads="1"/>
          </p:cNvSpPr>
          <p:nvPr/>
        </p:nvSpPr>
        <p:spPr bwMode="auto">
          <a:xfrm>
            <a:off x="1219200" y="914400"/>
            <a:ext cx="4708525"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Table 11.4  </a:t>
            </a:r>
            <a:r>
              <a:rPr lang="en-US" sz="2000" i="1" baseline="0">
                <a:latin typeface="Times New Roman" charset="0"/>
              </a:rPr>
              <a:t>Code value for IPCP packets</a:t>
            </a:r>
          </a:p>
        </p:txBody>
      </p:sp>
      <p:pic>
        <p:nvPicPr>
          <p:cNvPr id="115716" name="Picture 4"/>
          <p:cNvPicPr>
            <a:picLocks noChangeAspect="1" noChangeArrowheads="1"/>
          </p:cNvPicPr>
          <p:nvPr/>
        </p:nvPicPr>
        <p:blipFill>
          <a:blip r:embed="rId3"/>
          <a:srcRect/>
          <a:stretch>
            <a:fillRect/>
          </a:stretch>
        </p:blipFill>
        <p:spPr bwMode="auto">
          <a:xfrm>
            <a:off x="958850" y="1316038"/>
            <a:ext cx="7194550" cy="4094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1"/>
          <p:cNvSpPr>
            <a:spLocks noGrp="1"/>
          </p:cNvSpPr>
          <p:nvPr>
            <p:ph type="sldNum" sz="quarter" idx="12"/>
          </p:nvPr>
        </p:nvSpPr>
        <p:spPr>
          <a:noFill/>
        </p:spPr>
        <p:txBody>
          <a:bodyPr/>
          <a:lstStyle/>
          <a:p>
            <a:r>
              <a:rPr lang="en-US" smtClean="0"/>
              <a:t>11.</a:t>
            </a:r>
            <a:fld id="{D7A3FC45-0FF6-4BD1-A655-CDEF0CD22496}" type="slidenum">
              <a:rPr lang="en-US" smtClean="0"/>
              <a:pPr/>
              <a:t>194</a:t>
            </a:fld>
            <a:endParaRPr lang="en-US" smtClean="0"/>
          </a:p>
        </p:txBody>
      </p:sp>
      <p:sp>
        <p:nvSpPr>
          <p:cNvPr id="11673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16740"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16741" name="Text Box 4"/>
          <p:cNvSpPr txBox="1">
            <a:spLocks noChangeArrowheads="1"/>
          </p:cNvSpPr>
          <p:nvPr/>
        </p:nvSpPr>
        <p:spPr bwMode="auto">
          <a:xfrm>
            <a:off x="304800" y="381000"/>
            <a:ext cx="6386513"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11.39  </a:t>
            </a:r>
            <a:r>
              <a:rPr lang="en-US" sz="2000" i="1" baseline="0">
                <a:latin typeface="Times New Roman" charset="0"/>
              </a:rPr>
              <a:t>IP datagram encapsulated in a PPP frame</a:t>
            </a:r>
          </a:p>
        </p:txBody>
      </p:sp>
      <p:sp>
        <p:nvSpPr>
          <p:cNvPr id="11674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16743" name="Picture 6"/>
          <p:cNvPicPr>
            <a:picLocks noChangeAspect="1" noChangeArrowheads="1"/>
          </p:cNvPicPr>
          <p:nvPr/>
        </p:nvPicPr>
        <p:blipFill>
          <a:blip r:embed="rId3"/>
          <a:srcRect/>
          <a:stretch>
            <a:fillRect/>
          </a:stretch>
        </p:blipFill>
        <p:spPr bwMode="auto">
          <a:xfrm>
            <a:off x="301625" y="2624138"/>
            <a:ext cx="8308975" cy="1566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1"/>
          <p:cNvSpPr>
            <a:spLocks noGrp="1"/>
          </p:cNvSpPr>
          <p:nvPr>
            <p:ph type="sldNum" sz="quarter" idx="12"/>
          </p:nvPr>
        </p:nvSpPr>
        <p:spPr>
          <a:noFill/>
        </p:spPr>
        <p:txBody>
          <a:bodyPr/>
          <a:lstStyle/>
          <a:p>
            <a:r>
              <a:rPr lang="en-US" smtClean="0"/>
              <a:t>11.</a:t>
            </a:r>
            <a:fld id="{3A301B6C-78B0-43A3-BA1F-EA8D7B5A2A26}" type="slidenum">
              <a:rPr lang="en-US" smtClean="0"/>
              <a:pPr/>
              <a:t>195</a:t>
            </a:fld>
            <a:endParaRPr lang="en-US" smtClean="0"/>
          </a:p>
        </p:txBody>
      </p:sp>
      <p:sp>
        <p:nvSpPr>
          <p:cNvPr id="11776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1776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17765" name="Text Box 4"/>
          <p:cNvSpPr txBox="1">
            <a:spLocks noChangeArrowheads="1"/>
          </p:cNvSpPr>
          <p:nvPr/>
        </p:nvSpPr>
        <p:spPr bwMode="auto">
          <a:xfrm>
            <a:off x="304800" y="381000"/>
            <a:ext cx="347503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11.40  </a:t>
            </a:r>
            <a:r>
              <a:rPr lang="en-US" sz="2000" i="1" baseline="0">
                <a:latin typeface="Times New Roman" charset="0"/>
              </a:rPr>
              <a:t>Multilink PPP</a:t>
            </a:r>
          </a:p>
        </p:txBody>
      </p:sp>
      <p:sp>
        <p:nvSpPr>
          <p:cNvPr id="11776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17767" name="Picture 6"/>
          <p:cNvPicPr>
            <a:picLocks noChangeAspect="1" noChangeArrowheads="1"/>
          </p:cNvPicPr>
          <p:nvPr/>
        </p:nvPicPr>
        <p:blipFill>
          <a:blip r:embed="rId3"/>
          <a:srcRect/>
          <a:stretch>
            <a:fillRect/>
          </a:stretch>
        </p:blipFill>
        <p:spPr bwMode="auto">
          <a:xfrm>
            <a:off x="685800" y="1752600"/>
            <a:ext cx="7431088" cy="3565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Number Placeholder 1"/>
          <p:cNvSpPr>
            <a:spLocks noGrp="1"/>
          </p:cNvSpPr>
          <p:nvPr>
            <p:ph type="sldNum" sz="quarter" idx="12"/>
          </p:nvPr>
        </p:nvSpPr>
        <p:spPr>
          <a:noFill/>
        </p:spPr>
        <p:txBody>
          <a:bodyPr/>
          <a:lstStyle/>
          <a:p>
            <a:r>
              <a:rPr lang="en-US" smtClean="0"/>
              <a:t>11.</a:t>
            </a:r>
            <a:fld id="{91988B1D-630F-47D5-A4D1-3E9B739B2266}" type="slidenum">
              <a:rPr lang="en-US" smtClean="0"/>
              <a:pPr/>
              <a:t>196</a:t>
            </a:fld>
            <a:endParaRPr lang="en-US" smtClean="0"/>
          </a:p>
        </p:txBody>
      </p:sp>
      <p:sp>
        <p:nvSpPr>
          <p:cNvPr id="11878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87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878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87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87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879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87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8794" name="Rectangle 9"/>
          <p:cNvSpPr>
            <a:spLocks noChangeArrowheads="1"/>
          </p:cNvSpPr>
          <p:nvPr/>
        </p:nvSpPr>
        <p:spPr bwMode="auto">
          <a:xfrm>
            <a:off x="228600" y="1143000"/>
            <a:ext cx="8686800" cy="4789488"/>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Let us go through the phases followed by a network layer packet as it is transmitted through a PPP connection. Figure 11.41 shows the steps. For simplicity, we assume unidirectional movement of data from the user site to the system site (such as sending an e-mail through an ISP). </a:t>
            </a:r>
          </a:p>
          <a:p>
            <a:pPr algn="just"/>
            <a:endParaRPr lang="en-US" sz="2800" i="1" baseline="0">
              <a:latin typeface="Times New Roman" charset="0"/>
            </a:endParaRPr>
          </a:p>
          <a:p>
            <a:pPr algn="just"/>
            <a:r>
              <a:rPr lang="en-US" sz="2800" i="1" baseline="0">
                <a:latin typeface="Times New Roman" charset="0"/>
              </a:rPr>
              <a:t>The first two frames show link establishment. We have chosen two options (not shown in the figure): using PAP for authentication and suppressing the address control fields. Frames 3 and 4 are for authentication. Frames 5 and 6 establish the network layer connection using IPCP.</a:t>
            </a:r>
          </a:p>
        </p:txBody>
      </p:sp>
      <p:sp>
        <p:nvSpPr>
          <p:cNvPr id="118795" name="Text Box 11"/>
          <p:cNvSpPr txBox="1">
            <a:spLocks noChangeArrowheads="1"/>
          </p:cNvSpPr>
          <p:nvPr/>
        </p:nvSpPr>
        <p:spPr bwMode="auto">
          <a:xfrm>
            <a:off x="1143000" y="0"/>
            <a:ext cx="2690813"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11.12</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Number Placeholder 1"/>
          <p:cNvSpPr>
            <a:spLocks noGrp="1"/>
          </p:cNvSpPr>
          <p:nvPr>
            <p:ph type="sldNum" sz="quarter" idx="12"/>
          </p:nvPr>
        </p:nvSpPr>
        <p:spPr>
          <a:noFill/>
        </p:spPr>
        <p:txBody>
          <a:bodyPr/>
          <a:lstStyle/>
          <a:p>
            <a:r>
              <a:rPr lang="en-US" smtClean="0"/>
              <a:t>11.</a:t>
            </a:r>
            <a:fld id="{546729A7-6ADA-4B5C-86C7-72E0F6A24826}" type="slidenum">
              <a:rPr lang="en-US" smtClean="0"/>
              <a:pPr/>
              <a:t>197</a:t>
            </a:fld>
            <a:endParaRPr lang="en-US" smtClean="0"/>
          </a:p>
        </p:txBody>
      </p:sp>
      <p:sp>
        <p:nvSpPr>
          <p:cNvPr id="119811"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981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9813"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981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981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9816"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981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19818" name="Rectangle 9"/>
          <p:cNvSpPr>
            <a:spLocks noChangeArrowheads="1"/>
          </p:cNvSpPr>
          <p:nvPr/>
        </p:nvSpPr>
        <p:spPr bwMode="auto">
          <a:xfrm>
            <a:off x="228600" y="1143000"/>
            <a:ext cx="8686800" cy="5216525"/>
          </a:xfrm>
          <a:prstGeom prst="rect">
            <a:avLst/>
          </a:prstGeom>
          <a:solidFill>
            <a:schemeClr val="bg1"/>
          </a:solidFill>
          <a:ln w="9525">
            <a:noFill/>
            <a:miter lim="800000"/>
            <a:headEnd/>
            <a:tailEnd/>
          </a:ln>
        </p:spPr>
        <p:txBody>
          <a:bodyPr>
            <a:spAutoFit/>
          </a:bodyPr>
          <a:lstStyle/>
          <a:p>
            <a:pPr algn="just"/>
            <a:r>
              <a:rPr lang="en-US" sz="2800" i="1" baseline="0">
                <a:latin typeface="Times New Roman" charset="0"/>
              </a:rPr>
              <a:t>The next several frames show that some IP packets are encapsulated in the PPP frame. The system (receiver) may have been running several network layer protocols, but it knows that the incoming data must be delivered to the IP protocol because the NCP protocol used before the data transfer was IPCP.</a:t>
            </a:r>
          </a:p>
          <a:p>
            <a:endParaRPr lang="en-US" sz="2800" i="1" baseline="0">
              <a:latin typeface="Times New Roman" charset="0"/>
            </a:endParaRPr>
          </a:p>
          <a:p>
            <a:pPr algn="just"/>
            <a:r>
              <a:rPr lang="en-US" sz="2800" i="1" baseline="0">
                <a:latin typeface="Times New Roman" charset="0"/>
              </a:rPr>
              <a:t>After data transfer, the user then terminates the data link connection, which is acknowledged by the system. Of course the user or the system could have chosen to terminate the network layer IPCP and keep the data link layer running if it wanted to run another NCP protocol.</a:t>
            </a:r>
          </a:p>
        </p:txBody>
      </p:sp>
      <p:sp>
        <p:nvSpPr>
          <p:cNvPr id="119819" name="Text Box 10"/>
          <p:cNvSpPr txBox="1">
            <a:spLocks noChangeArrowheads="1"/>
          </p:cNvSpPr>
          <p:nvPr/>
        </p:nvSpPr>
        <p:spPr bwMode="auto">
          <a:xfrm>
            <a:off x="1143000" y="0"/>
            <a:ext cx="4732338" cy="579438"/>
          </a:xfrm>
          <a:prstGeom prst="rect">
            <a:avLst/>
          </a:prstGeom>
          <a:noFill/>
          <a:ln w="9525">
            <a:noFill/>
            <a:miter lim="800000"/>
            <a:headEnd/>
            <a:tailEnd/>
          </a:ln>
        </p:spPr>
        <p:txBody>
          <a:bodyPr wrap="none">
            <a:spAutoFit/>
          </a:bodyPr>
          <a:lstStyle/>
          <a:p>
            <a:r>
              <a:rPr lang="en-US" i="1" baseline="0">
                <a:solidFill>
                  <a:schemeClr val="hlink"/>
                </a:solidFill>
                <a:latin typeface="Times New Roman" charset="0"/>
              </a:rPr>
              <a:t>Example 11.12 (continued)</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Number Placeholder 1"/>
          <p:cNvSpPr>
            <a:spLocks noGrp="1"/>
          </p:cNvSpPr>
          <p:nvPr>
            <p:ph type="sldNum" sz="quarter" idx="12"/>
          </p:nvPr>
        </p:nvSpPr>
        <p:spPr>
          <a:noFill/>
        </p:spPr>
        <p:txBody>
          <a:bodyPr/>
          <a:lstStyle/>
          <a:p>
            <a:r>
              <a:rPr lang="en-US" smtClean="0"/>
              <a:t>11.</a:t>
            </a:r>
            <a:fld id="{31D79EDC-7854-48C6-915F-45727C2DDEAE}" type="slidenum">
              <a:rPr lang="en-US" smtClean="0"/>
              <a:pPr/>
              <a:t>198</a:t>
            </a:fld>
            <a:endParaRPr lang="en-US" smtClean="0"/>
          </a:p>
        </p:txBody>
      </p:sp>
      <p:sp>
        <p:nvSpPr>
          <p:cNvPr id="12083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20836" name="Line 3"/>
          <p:cNvSpPr>
            <a:spLocks noChangeShapeType="1"/>
          </p:cNvSpPr>
          <p:nvPr/>
        </p:nvSpPr>
        <p:spPr bwMode="auto">
          <a:xfrm>
            <a:off x="152400" y="838200"/>
            <a:ext cx="8763000" cy="0"/>
          </a:xfrm>
          <a:prstGeom prst="line">
            <a:avLst/>
          </a:prstGeom>
          <a:noFill/>
          <a:ln w="19050">
            <a:solidFill>
              <a:schemeClr val="hlink"/>
            </a:solidFill>
            <a:round/>
            <a:headEnd/>
            <a:tailEnd/>
          </a:ln>
        </p:spPr>
        <p:txBody>
          <a:bodyPr/>
          <a:lstStyle/>
          <a:p>
            <a:endParaRPr lang="en-US"/>
          </a:p>
        </p:txBody>
      </p:sp>
      <p:sp>
        <p:nvSpPr>
          <p:cNvPr id="120837" name="Text Box 4"/>
          <p:cNvSpPr txBox="1">
            <a:spLocks noChangeArrowheads="1"/>
          </p:cNvSpPr>
          <p:nvPr/>
        </p:nvSpPr>
        <p:spPr bwMode="auto">
          <a:xfrm>
            <a:off x="304800" y="228600"/>
            <a:ext cx="320833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11.41  </a:t>
            </a:r>
            <a:r>
              <a:rPr lang="en-US" sz="2000" i="1" baseline="0">
                <a:latin typeface="Times New Roman" charset="0"/>
              </a:rPr>
              <a:t>An example</a:t>
            </a:r>
          </a:p>
        </p:txBody>
      </p:sp>
      <p:sp>
        <p:nvSpPr>
          <p:cNvPr id="120838"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120839" name="Picture 7"/>
          <p:cNvPicPr>
            <a:picLocks noChangeAspect="1" noChangeArrowheads="1"/>
          </p:cNvPicPr>
          <p:nvPr/>
        </p:nvPicPr>
        <p:blipFill>
          <a:blip r:embed="rId3"/>
          <a:srcRect/>
          <a:stretch>
            <a:fillRect/>
          </a:stretch>
        </p:blipFill>
        <p:spPr bwMode="auto">
          <a:xfrm>
            <a:off x="1260475" y="852488"/>
            <a:ext cx="5978525" cy="5395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2"/>
          </p:nvPr>
        </p:nvSpPr>
        <p:spPr>
          <a:noFill/>
        </p:spPr>
        <p:txBody>
          <a:bodyPr/>
          <a:lstStyle/>
          <a:p>
            <a:r>
              <a:rPr lang="en-US" smtClean="0"/>
              <a:t>11.</a:t>
            </a:r>
            <a:fld id="{C9851548-8C8D-43DD-859F-9C1F6ED6C9DD}" type="slidenum">
              <a:rPr lang="en-US" smtClean="0"/>
              <a:pPr/>
              <a:t>199</a:t>
            </a:fld>
            <a:endParaRPr lang="en-US" smtClean="0"/>
          </a:p>
        </p:txBody>
      </p:sp>
      <p:sp>
        <p:nvSpPr>
          <p:cNvPr id="12185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21860" name="Line 3"/>
          <p:cNvSpPr>
            <a:spLocks noChangeShapeType="1"/>
          </p:cNvSpPr>
          <p:nvPr/>
        </p:nvSpPr>
        <p:spPr bwMode="auto">
          <a:xfrm>
            <a:off x="152400" y="838200"/>
            <a:ext cx="8763000" cy="0"/>
          </a:xfrm>
          <a:prstGeom prst="line">
            <a:avLst/>
          </a:prstGeom>
          <a:noFill/>
          <a:ln w="19050">
            <a:solidFill>
              <a:schemeClr val="hlink"/>
            </a:solidFill>
            <a:round/>
            <a:headEnd/>
            <a:tailEnd/>
          </a:ln>
        </p:spPr>
        <p:txBody>
          <a:bodyPr/>
          <a:lstStyle/>
          <a:p>
            <a:endParaRPr lang="en-US"/>
          </a:p>
        </p:txBody>
      </p:sp>
      <p:sp>
        <p:nvSpPr>
          <p:cNvPr id="121861" name="Text Box 4"/>
          <p:cNvSpPr txBox="1">
            <a:spLocks noChangeArrowheads="1"/>
          </p:cNvSpPr>
          <p:nvPr/>
        </p:nvSpPr>
        <p:spPr bwMode="auto">
          <a:xfrm>
            <a:off x="304800" y="228600"/>
            <a:ext cx="44831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11.41  </a:t>
            </a:r>
            <a:r>
              <a:rPr lang="en-US" sz="2000" i="1" baseline="0">
                <a:latin typeface="Times New Roman" charset="0"/>
              </a:rPr>
              <a:t>An example </a:t>
            </a:r>
            <a:r>
              <a:rPr lang="en-US" sz="2000" i="1" baseline="0">
                <a:solidFill>
                  <a:schemeClr val="hlink"/>
                </a:solidFill>
                <a:latin typeface="Times New Roman" charset="0"/>
              </a:rPr>
              <a:t>(continued)</a:t>
            </a:r>
          </a:p>
        </p:txBody>
      </p:sp>
      <p:sp>
        <p:nvSpPr>
          <p:cNvPr id="121862"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121863" name="Picture 7"/>
          <p:cNvPicPr>
            <a:picLocks noChangeAspect="1" noChangeArrowheads="1"/>
          </p:cNvPicPr>
          <p:nvPr/>
        </p:nvPicPr>
        <p:blipFill>
          <a:blip r:embed="rId3"/>
          <a:srcRect/>
          <a:stretch>
            <a:fillRect/>
          </a:stretch>
        </p:blipFill>
        <p:spPr bwMode="auto">
          <a:xfrm>
            <a:off x="596900" y="1066800"/>
            <a:ext cx="7175500" cy="5043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Computer Networks</a:t>
            </a:r>
            <a:endParaRPr lang="en-US" dirty="0"/>
          </a:p>
        </p:txBody>
      </p:sp>
      <p:sp>
        <p:nvSpPr>
          <p:cNvPr id="5" name="Content Placeholder 4"/>
          <p:cNvSpPr>
            <a:spLocks noGrp="1"/>
          </p:cNvSpPr>
          <p:nvPr>
            <p:ph idx="1"/>
          </p:nvPr>
        </p:nvSpPr>
        <p:spPr/>
        <p:txBody>
          <a:bodyPr/>
          <a:lstStyle/>
          <a:p>
            <a:pPr algn="just"/>
            <a:r>
              <a:rPr lang="en-US" dirty="0" smtClean="0"/>
              <a:t>A large number of separate but interconnected computers are called </a:t>
            </a:r>
            <a:r>
              <a:rPr lang="en-US" b="1" dirty="0" smtClean="0"/>
              <a:t>computer networks.</a:t>
            </a:r>
          </a:p>
          <a:p>
            <a:pPr algn="just"/>
            <a:endParaRPr lang="en-US" b="1" dirty="0" smtClean="0"/>
          </a:p>
          <a:p>
            <a:pPr algn="just"/>
            <a:endParaRPr lang="en-US" b="1" dirty="0" smtClean="0"/>
          </a:p>
          <a:p>
            <a:pPr algn="just"/>
            <a:r>
              <a:rPr lang="en-US" dirty="0" smtClean="0"/>
              <a:t>Two computers are said to be interconnected if they are able to exchange information.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a:t>
            </a:r>
            <a:endParaRPr lang="en-US" dirty="0"/>
          </a:p>
        </p:txBody>
      </p:sp>
      <p:sp>
        <p:nvSpPr>
          <p:cNvPr id="3" name="Content Placeholder 2"/>
          <p:cNvSpPr>
            <a:spLocks noGrp="1"/>
          </p:cNvSpPr>
          <p:nvPr>
            <p:ph idx="1"/>
          </p:nvPr>
        </p:nvSpPr>
        <p:spPr/>
        <p:txBody>
          <a:bodyPr/>
          <a:lstStyle/>
          <a:p>
            <a:r>
              <a:rPr lang="en-US" dirty="0" smtClean="0"/>
              <a:t>Wired</a:t>
            </a:r>
          </a:p>
          <a:p>
            <a:r>
              <a:rPr lang="en-US" dirty="0" smtClean="0"/>
              <a:t>Wireless</a:t>
            </a:r>
          </a:p>
          <a:p>
            <a:endParaRPr lang="en-US" dirty="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bwMode="auto">
          <a:xfrm>
            <a:off x="0" y="314325"/>
            <a:ext cx="91440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Error Detection Codes (1)</a:t>
            </a:r>
          </a:p>
        </p:txBody>
      </p:sp>
      <p:sp>
        <p:nvSpPr>
          <p:cNvPr id="122883" name="Rectangle 3"/>
          <p:cNvSpPr>
            <a:spLocks noGrp="1" noChangeArrowheads="1"/>
          </p:cNvSpPr>
          <p:nvPr>
            <p:ph idx="1"/>
          </p:nvPr>
        </p:nvSpPr>
        <p:spPr bwMode="auto">
          <a:xfrm>
            <a:off x="1116013" y="2438400"/>
            <a:ext cx="8027987" cy="4114800"/>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 typeface="Times New Roman" charset="0"/>
              <a:buAutoNum type="arabicPeriod"/>
            </a:pPr>
            <a:r>
              <a:rPr lang="en-US" smtClean="0">
                <a:latin typeface="Arial" charset="0"/>
                <a:cs typeface="Arial" charset="0"/>
              </a:rPr>
              <a:t>Hamming codes.</a:t>
            </a:r>
          </a:p>
          <a:p>
            <a:pPr eaLnBrk="1" hangingPunct="1">
              <a:buFont typeface="Times New Roman" charset="0"/>
              <a:buAutoNum type="arabicPeriod"/>
            </a:pPr>
            <a:r>
              <a:rPr lang="en-US" smtClean="0">
                <a:latin typeface="Arial" charset="0"/>
                <a:cs typeface="Arial" charset="0"/>
              </a:rPr>
              <a:t>Binary convolutional codes.</a:t>
            </a:r>
          </a:p>
          <a:p>
            <a:pPr eaLnBrk="1" hangingPunct="1">
              <a:buFont typeface="Times New Roman" charset="0"/>
              <a:buAutoNum type="arabicPeriod"/>
            </a:pPr>
            <a:r>
              <a:rPr lang="en-US" smtClean="0">
                <a:latin typeface="Arial" charset="0"/>
                <a:cs typeface="Arial" charset="0"/>
              </a:rPr>
              <a:t>Reed-Solomon codes.</a:t>
            </a:r>
          </a:p>
          <a:p>
            <a:pPr eaLnBrk="1" hangingPunct="1">
              <a:buFont typeface="Times New Roman" charset="0"/>
              <a:buAutoNum type="arabicPeriod"/>
            </a:pPr>
            <a:r>
              <a:rPr lang="en-US" smtClean="0">
                <a:latin typeface="Arial" charset="0"/>
                <a:cs typeface="Arial" charset="0"/>
              </a:rPr>
              <a:t>Low-Density Parity Check codes.</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Error Detection Codes (2)</a:t>
            </a:r>
          </a:p>
        </p:txBody>
      </p:sp>
      <p:sp>
        <p:nvSpPr>
          <p:cNvPr id="123907" name="Content Placeholder 2"/>
          <p:cNvSpPr>
            <a:spLocks noGrp="1"/>
          </p:cNvSpPr>
          <p:nvPr>
            <p:ph idx="1"/>
          </p:nvPr>
        </p:nvSpPr>
        <p:spPr bwMode="auto">
          <a:xfrm>
            <a:off x="0" y="5410200"/>
            <a:ext cx="9144000" cy="11430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Example of an (11, 7) Hamming code </a:t>
            </a:r>
            <a:br>
              <a:rPr lang="en-US" smtClean="0">
                <a:latin typeface="Arial" charset="0"/>
                <a:cs typeface="Arial" charset="0"/>
              </a:rPr>
            </a:br>
            <a:r>
              <a:rPr lang="en-US" smtClean="0">
                <a:latin typeface="Arial" charset="0"/>
                <a:cs typeface="Arial" charset="0"/>
              </a:rPr>
              <a:t>correcting a single-bit error.</a:t>
            </a:r>
          </a:p>
        </p:txBody>
      </p:sp>
      <p:pic>
        <p:nvPicPr>
          <p:cNvPr id="123908" name="Picture 2"/>
          <p:cNvPicPr>
            <a:picLocks noChangeAspect="1" noChangeArrowheads="1"/>
          </p:cNvPicPr>
          <p:nvPr/>
        </p:nvPicPr>
        <p:blipFill>
          <a:blip r:embed="rId2"/>
          <a:srcRect/>
          <a:stretch>
            <a:fillRect/>
          </a:stretch>
        </p:blipFill>
        <p:spPr bwMode="auto">
          <a:xfrm>
            <a:off x="381000" y="2133600"/>
            <a:ext cx="7916863"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Error Detection Codes (3)</a:t>
            </a:r>
          </a:p>
        </p:txBody>
      </p:sp>
      <p:sp>
        <p:nvSpPr>
          <p:cNvPr id="1028" name="Content Placeholder 2"/>
          <p:cNvSpPr>
            <a:spLocks noGrp="1"/>
          </p:cNvSpPr>
          <p:nvPr>
            <p:ph idx="1"/>
          </p:nvPr>
        </p:nvSpPr>
        <p:spPr bwMode="auto">
          <a:xfrm>
            <a:off x="0" y="5410200"/>
            <a:ext cx="9144000" cy="11430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The NASA binary convolutional code used in 802.11.</a:t>
            </a:r>
          </a:p>
        </p:txBody>
      </p:sp>
      <p:graphicFrame>
        <p:nvGraphicFramePr>
          <p:cNvPr id="1026" name="Object 2"/>
          <p:cNvGraphicFramePr>
            <a:graphicFrameLocks noChangeAspect="1"/>
          </p:cNvGraphicFramePr>
          <p:nvPr/>
        </p:nvGraphicFramePr>
        <p:xfrm>
          <a:off x="1524000" y="2271713"/>
          <a:ext cx="6096000" cy="2316162"/>
        </p:xfrm>
        <a:graphic>
          <a:graphicData uri="http://schemas.openxmlformats.org/presentationml/2006/ole">
            <p:oleObj spid="_x0000_s110594" name="Image" r:id="rId3" imgW="20317460" imgH="7720635" progId="">
              <p:embed/>
            </p:oleObj>
          </a:graphicData>
        </a:graphic>
      </p:graphicFrame>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bwMode="auto">
          <a:xfrm>
            <a:off x="0" y="314325"/>
            <a:ext cx="91440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Error-Detecting Codes (1)</a:t>
            </a:r>
          </a:p>
        </p:txBody>
      </p:sp>
      <p:sp>
        <p:nvSpPr>
          <p:cNvPr id="124931" name="Rectangle 3"/>
          <p:cNvSpPr>
            <a:spLocks noGrp="1" noChangeArrowheads="1"/>
          </p:cNvSpPr>
          <p:nvPr>
            <p:ph idx="1"/>
          </p:nvPr>
        </p:nvSpPr>
        <p:spPr bwMode="auto">
          <a:xfrm>
            <a:off x="533400" y="2033588"/>
            <a:ext cx="8610600" cy="4519612"/>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Tx/>
              <a:buNone/>
            </a:pPr>
            <a:r>
              <a:rPr lang="en-US" smtClean="0">
                <a:latin typeface="Arial" charset="0"/>
                <a:cs typeface="Arial" charset="0"/>
              </a:rPr>
              <a:t>Linear, systematic block codes</a:t>
            </a:r>
          </a:p>
          <a:p>
            <a:pPr eaLnBrk="1" hangingPunct="1">
              <a:buFont typeface="Times New Roman" charset="0"/>
              <a:buAutoNum type="arabicPeriod"/>
            </a:pPr>
            <a:r>
              <a:rPr lang="en-US" smtClean="0">
                <a:latin typeface="Arial" charset="0"/>
                <a:cs typeface="Arial" charset="0"/>
              </a:rPr>
              <a:t>Parity.</a:t>
            </a:r>
          </a:p>
          <a:p>
            <a:pPr eaLnBrk="1" hangingPunct="1">
              <a:buFont typeface="Times New Roman" charset="0"/>
              <a:buAutoNum type="arabicPeriod"/>
            </a:pPr>
            <a:r>
              <a:rPr lang="en-US" smtClean="0">
                <a:latin typeface="Arial" charset="0"/>
                <a:cs typeface="Arial" charset="0"/>
              </a:rPr>
              <a:t>Checksums.</a:t>
            </a:r>
          </a:p>
          <a:p>
            <a:pPr eaLnBrk="1" hangingPunct="1">
              <a:buFont typeface="Times New Roman" charset="0"/>
              <a:buAutoNum type="arabicPeriod"/>
            </a:pPr>
            <a:r>
              <a:rPr lang="en-US" smtClean="0">
                <a:latin typeface="Arial" charset="0"/>
                <a:cs typeface="Arial" charset="0"/>
              </a:rPr>
              <a:t>Cyclic Redundancy Checks (CRCs).</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Error-Detecting Codes (2)</a:t>
            </a:r>
          </a:p>
        </p:txBody>
      </p:sp>
      <p:sp>
        <p:nvSpPr>
          <p:cNvPr id="125955"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Interleaving of parity bits to detect a burst error.</a:t>
            </a:r>
          </a:p>
        </p:txBody>
      </p:sp>
      <p:pic>
        <p:nvPicPr>
          <p:cNvPr id="125956" name="Picture 2"/>
          <p:cNvPicPr>
            <a:picLocks noChangeAspect="1" noChangeArrowheads="1"/>
          </p:cNvPicPr>
          <p:nvPr/>
        </p:nvPicPr>
        <p:blipFill>
          <a:blip r:embed="rId2"/>
          <a:srcRect/>
          <a:stretch>
            <a:fillRect/>
          </a:stretch>
        </p:blipFill>
        <p:spPr bwMode="auto">
          <a:xfrm>
            <a:off x="808038" y="1447800"/>
            <a:ext cx="7527925"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bwMode="auto">
          <a:xfrm>
            <a:off x="0" y="0"/>
            <a:ext cx="9144000" cy="10668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Error-Detecting Codes (3)</a:t>
            </a:r>
          </a:p>
        </p:txBody>
      </p:sp>
      <p:sp>
        <p:nvSpPr>
          <p:cNvPr id="126979" name="Content Placeholder 2"/>
          <p:cNvSpPr>
            <a:spLocks noGrp="1"/>
          </p:cNvSpPr>
          <p:nvPr>
            <p:ph idx="1"/>
          </p:nvPr>
        </p:nvSpPr>
        <p:spPr bwMode="auto">
          <a:xfrm>
            <a:off x="0" y="5943600"/>
            <a:ext cx="9144000" cy="6096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Example calculation of the CRC</a:t>
            </a:r>
          </a:p>
        </p:txBody>
      </p:sp>
      <p:pic>
        <p:nvPicPr>
          <p:cNvPr id="126980" name="Picture 2"/>
          <p:cNvPicPr>
            <a:picLocks noChangeAspect="1" noChangeArrowheads="1"/>
          </p:cNvPicPr>
          <p:nvPr/>
        </p:nvPicPr>
        <p:blipFill>
          <a:blip r:embed="rId2"/>
          <a:srcRect/>
          <a:stretch>
            <a:fillRect/>
          </a:stretch>
        </p:blipFill>
        <p:spPr bwMode="auto">
          <a:xfrm>
            <a:off x="1495425" y="1066800"/>
            <a:ext cx="6200775" cy="4760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bwMode="auto">
          <a:xfrm>
            <a:off x="0" y="314325"/>
            <a:ext cx="91440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Elementary Data Link Protocols (1)</a:t>
            </a:r>
          </a:p>
        </p:txBody>
      </p:sp>
      <p:sp>
        <p:nvSpPr>
          <p:cNvPr id="128003" name="Rectangle 3"/>
          <p:cNvSpPr>
            <a:spLocks noGrp="1" noChangeArrowheads="1"/>
          </p:cNvSpPr>
          <p:nvPr>
            <p:ph idx="1"/>
          </p:nvPr>
        </p:nvSpPr>
        <p:spPr bwMode="auto">
          <a:xfrm>
            <a:off x="1116013" y="2033588"/>
            <a:ext cx="8027987" cy="4519612"/>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Tx/>
              <a:buChar char="•"/>
            </a:pPr>
            <a:r>
              <a:rPr lang="en-US" smtClean="0">
                <a:latin typeface="Arial" charset="0"/>
                <a:cs typeface="Arial" charset="0"/>
              </a:rPr>
              <a:t>Utopian Simplex Protocol</a:t>
            </a:r>
          </a:p>
          <a:p>
            <a:pPr eaLnBrk="1" hangingPunct="1">
              <a:buFontTx/>
              <a:buChar char="•"/>
            </a:pPr>
            <a:r>
              <a:rPr lang="en-US" smtClean="0">
                <a:latin typeface="Arial" charset="0"/>
                <a:cs typeface="Arial" charset="0"/>
              </a:rPr>
              <a:t>Simplex Stop-and-Wait Protocol </a:t>
            </a:r>
          </a:p>
          <a:p>
            <a:pPr lvl="1" eaLnBrk="1" hangingPunct="1">
              <a:buFontTx/>
              <a:buChar char="•"/>
            </a:pPr>
            <a:r>
              <a:rPr lang="en-US" smtClean="0">
                <a:latin typeface="Arial" charset="0"/>
                <a:cs typeface="Arial" charset="0"/>
              </a:rPr>
              <a:t>Error-Free Channel</a:t>
            </a:r>
          </a:p>
          <a:p>
            <a:pPr eaLnBrk="1" hangingPunct="1">
              <a:buFontTx/>
              <a:buChar char="•"/>
            </a:pPr>
            <a:r>
              <a:rPr lang="en-US" smtClean="0">
                <a:latin typeface="Arial" charset="0"/>
                <a:cs typeface="Arial" charset="0"/>
              </a:rPr>
              <a:t>Simplex Stop-and-Wait Protocol </a:t>
            </a:r>
          </a:p>
          <a:p>
            <a:pPr lvl="1" eaLnBrk="1" hangingPunct="1">
              <a:buFontTx/>
              <a:buChar char="•"/>
            </a:pPr>
            <a:r>
              <a:rPr lang="en-US" smtClean="0">
                <a:latin typeface="Arial" charset="0"/>
                <a:cs typeface="Arial" charset="0"/>
              </a:rPr>
              <a:t>Noisy Channel</a:t>
            </a: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Elementary Data Link Protocols (2)</a:t>
            </a:r>
          </a:p>
        </p:txBody>
      </p:sp>
      <p:sp>
        <p:nvSpPr>
          <p:cNvPr id="129027"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Implementation of the physical, data link, and network layers.</a:t>
            </a:r>
          </a:p>
        </p:txBody>
      </p:sp>
      <p:pic>
        <p:nvPicPr>
          <p:cNvPr id="129028" name="Picture 2"/>
          <p:cNvPicPr>
            <a:picLocks noChangeAspect="1" noChangeArrowheads="1"/>
          </p:cNvPicPr>
          <p:nvPr/>
        </p:nvPicPr>
        <p:blipFill>
          <a:blip r:embed="rId2"/>
          <a:srcRect/>
          <a:stretch>
            <a:fillRect/>
          </a:stretch>
        </p:blipFill>
        <p:spPr bwMode="auto">
          <a:xfrm>
            <a:off x="1338263" y="1619250"/>
            <a:ext cx="6467475" cy="3619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Elementary Data Link Protocols (3)</a:t>
            </a:r>
          </a:p>
        </p:txBody>
      </p:sp>
      <p:sp>
        <p:nvSpPr>
          <p:cNvPr id="130051"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indent="0" algn="ctr" eaLnBrk="1" hangingPunct="1">
              <a:buFontTx/>
              <a:buNone/>
            </a:pPr>
            <a:r>
              <a:rPr lang="en-US" smtClean="0">
                <a:latin typeface="Arial" charset="0"/>
                <a:cs typeface="Arial" charset="0"/>
              </a:rPr>
              <a:t>Some definitions needed in the protocols to follow. These definitions are located in the file </a:t>
            </a:r>
            <a:r>
              <a:rPr lang="en-US" i="1" smtClean="0">
                <a:latin typeface="Arial" charset="0"/>
                <a:cs typeface="Arial" charset="0"/>
              </a:rPr>
              <a:t>protocol.h.</a:t>
            </a:r>
            <a:endParaRPr lang="en-US" smtClean="0">
              <a:latin typeface="Arial" charset="0"/>
              <a:cs typeface="Arial" charset="0"/>
            </a:endParaRPr>
          </a:p>
        </p:txBody>
      </p:sp>
      <p:pic>
        <p:nvPicPr>
          <p:cNvPr id="130052" name="Picture 2"/>
          <p:cNvPicPr>
            <a:picLocks noChangeAspect="1" noChangeArrowheads="1"/>
          </p:cNvPicPr>
          <p:nvPr/>
        </p:nvPicPr>
        <p:blipFill>
          <a:blip r:embed="rId2"/>
          <a:srcRect/>
          <a:stretch>
            <a:fillRect/>
          </a:stretch>
        </p:blipFill>
        <p:spPr bwMode="auto">
          <a:xfrm>
            <a:off x="147638" y="1728788"/>
            <a:ext cx="8848725" cy="3400425"/>
          </a:xfrm>
          <a:prstGeom prst="rect">
            <a:avLst/>
          </a:prstGeom>
          <a:noFill/>
          <a:ln w="9525">
            <a:noFill/>
            <a:miter lim="800000"/>
            <a:headEnd/>
            <a:tailEnd/>
          </a:ln>
        </p:spPr>
      </p:pic>
      <p:sp>
        <p:nvSpPr>
          <p:cNvPr id="130053" name="TextBox 4"/>
          <p:cNvSpPr txBox="1">
            <a:spLocks noChangeArrowheads="1"/>
          </p:cNvSpPr>
          <p:nvPr/>
        </p:nvSpPr>
        <p:spPr bwMode="auto">
          <a:xfrm>
            <a:off x="1066800" y="4800600"/>
            <a:ext cx="1066800" cy="523875"/>
          </a:xfrm>
          <a:prstGeom prst="rect">
            <a:avLst/>
          </a:prstGeom>
          <a:noFill/>
          <a:ln w="9525">
            <a:noFill/>
            <a:miter lim="800000"/>
            <a:headEnd/>
            <a:tailEnd/>
          </a:ln>
        </p:spPr>
        <p:txBody>
          <a:bodyPr>
            <a:spAutoFit/>
          </a:bodyPr>
          <a:lstStyle/>
          <a:p>
            <a:r>
              <a:rPr lang="en-US" sz="2800"/>
              <a:t>. . .</a:t>
            </a: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Elementary Data Link Protocols (4)</a:t>
            </a:r>
          </a:p>
        </p:txBody>
      </p:sp>
      <p:sp>
        <p:nvSpPr>
          <p:cNvPr id="131075"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indent="0" algn="ctr" eaLnBrk="1" hangingPunct="1">
              <a:buFontTx/>
              <a:buNone/>
            </a:pPr>
            <a:r>
              <a:rPr lang="en-US" smtClean="0">
                <a:latin typeface="Arial" charset="0"/>
                <a:cs typeface="Arial" charset="0"/>
              </a:rPr>
              <a:t>Some definitions needed in the protocols to follow. These definitions are located in the file </a:t>
            </a:r>
            <a:r>
              <a:rPr lang="en-US" i="1" smtClean="0">
                <a:latin typeface="Arial" charset="0"/>
                <a:cs typeface="Arial" charset="0"/>
              </a:rPr>
              <a:t>protocol.h.</a:t>
            </a:r>
            <a:endParaRPr lang="en-US" smtClean="0">
              <a:latin typeface="Arial" charset="0"/>
              <a:cs typeface="Arial" charset="0"/>
            </a:endParaRPr>
          </a:p>
        </p:txBody>
      </p:sp>
      <p:pic>
        <p:nvPicPr>
          <p:cNvPr id="131076" name="Picture 2"/>
          <p:cNvPicPr>
            <a:picLocks noChangeAspect="1" noChangeArrowheads="1"/>
          </p:cNvPicPr>
          <p:nvPr/>
        </p:nvPicPr>
        <p:blipFill>
          <a:blip r:embed="rId2"/>
          <a:srcRect/>
          <a:stretch>
            <a:fillRect/>
          </a:stretch>
        </p:blipFill>
        <p:spPr bwMode="auto">
          <a:xfrm>
            <a:off x="812800" y="1219200"/>
            <a:ext cx="7518400" cy="4419600"/>
          </a:xfrm>
          <a:prstGeom prst="rect">
            <a:avLst/>
          </a:prstGeom>
          <a:noFill/>
          <a:ln w="9525">
            <a:noFill/>
            <a:miter lim="800000"/>
            <a:headEnd/>
            <a:tailEnd/>
          </a:ln>
        </p:spPr>
      </p:pic>
      <p:sp>
        <p:nvSpPr>
          <p:cNvPr id="131077" name="TextBox 5"/>
          <p:cNvSpPr txBox="1">
            <a:spLocks noChangeArrowheads="1"/>
          </p:cNvSpPr>
          <p:nvPr/>
        </p:nvSpPr>
        <p:spPr bwMode="auto">
          <a:xfrm>
            <a:off x="3505200" y="5181600"/>
            <a:ext cx="1066800" cy="523875"/>
          </a:xfrm>
          <a:prstGeom prst="rect">
            <a:avLst/>
          </a:prstGeom>
          <a:noFill/>
          <a:ln w="9525">
            <a:noFill/>
            <a:miter lim="800000"/>
            <a:headEnd/>
            <a:tailEnd/>
          </a:ln>
        </p:spPr>
        <p:txBody>
          <a:bodyPr>
            <a:spAutoFit/>
          </a:bodyPr>
          <a:lstStyle/>
          <a:p>
            <a:r>
              <a:rPr lang="en-US" sz="2800"/>
              <a:t>. .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a:t>
            </a:r>
            <a:br>
              <a:rPr lang="en-US" dirty="0" smtClean="0"/>
            </a:br>
            <a:endParaRPr lang="en-US" dirty="0"/>
          </a:p>
        </p:txBody>
      </p:sp>
      <p:sp>
        <p:nvSpPr>
          <p:cNvPr id="3" name="Content Placeholder 2"/>
          <p:cNvSpPr>
            <a:spLocks noGrp="1"/>
          </p:cNvSpPr>
          <p:nvPr>
            <p:ph idx="1"/>
          </p:nvPr>
        </p:nvSpPr>
        <p:spPr/>
        <p:txBody>
          <a:bodyPr/>
          <a:lstStyle/>
          <a:p>
            <a:pPr>
              <a:buFontTx/>
              <a:buChar char="•"/>
            </a:pPr>
            <a:r>
              <a:rPr lang="en-US" dirty="0" smtClean="0">
                <a:latin typeface="Arial" charset="0"/>
                <a:cs typeface="Arial" charset="0"/>
              </a:rPr>
              <a:t>Personal area networks</a:t>
            </a:r>
          </a:p>
          <a:p>
            <a:pPr>
              <a:buFontTx/>
              <a:buChar char="•"/>
            </a:pPr>
            <a:r>
              <a:rPr lang="en-US" dirty="0" smtClean="0">
                <a:latin typeface="Arial" charset="0"/>
                <a:cs typeface="Arial" charset="0"/>
              </a:rPr>
              <a:t>Local area networks</a:t>
            </a:r>
          </a:p>
          <a:p>
            <a:pPr>
              <a:buFontTx/>
              <a:buChar char="•"/>
            </a:pPr>
            <a:r>
              <a:rPr lang="en-US" dirty="0" smtClean="0">
                <a:latin typeface="Arial" charset="0"/>
                <a:cs typeface="Arial" charset="0"/>
              </a:rPr>
              <a:t>Metropolitan area networks</a:t>
            </a:r>
          </a:p>
          <a:p>
            <a:pPr>
              <a:buFontTx/>
              <a:buChar char="•"/>
            </a:pPr>
            <a:r>
              <a:rPr lang="en-US" dirty="0" smtClean="0">
                <a:latin typeface="Arial" charset="0"/>
                <a:cs typeface="Arial" charset="0"/>
              </a:rPr>
              <a:t>Wide are networks</a:t>
            </a:r>
          </a:p>
          <a:p>
            <a:pPr>
              <a:buFontTx/>
              <a:buChar char="•"/>
            </a:pPr>
            <a:r>
              <a:rPr lang="en-US" dirty="0" smtClean="0">
                <a:latin typeface="Arial" charset="0"/>
                <a:cs typeface="Arial" charset="0"/>
              </a:rPr>
              <a:t>The internet</a:t>
            </a:r>
          </a:p>
          <a:p>
            <a:endParaRPr lang="en-US"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Elementary Data Link Protocols (5)</a:t>
            </a:r>
          </a:p>
        </p:txBody>
      </p:sp>
      <p:sp>
        <p:nvSpPr>
          <p:cNvPr id="132099"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indent="0" algn="ctr" eaLnBrk="1" hangingPunct="1">
              <a:buFontTx/>
              <a:buNone/>
            </a:pPr>
            <a:r>
              <a:rPr lang="en-US" smtClean="0">
                <a:latin typeface="Arial" charset="0"/>
                <a:cs typeface="Arial" charset="0"/>
              </a:rPr>
              <a:t>Some definitions needed in the protocols to follow. These definitions are located in the file </a:t>
            </a:r>
            <a:r>
              <a:rPr lang="en-US" i="1" smtClean="0">
                <a:latin typeface="Arial" charset="0"/>
                <a:cs typeface="Arial" charset="0"/>
              </a:rPr>
              <a:t>protocol.h.</a:t>
            </a:r>
            <a:endParaRPr lang="en-US" smtClean="0">
              <a:latin typeface="Arial" charset="0"/>
              <a:cs typeface="Arial" charset="0"/>
            </a:endParaRPr>
          </a:p>
        </p:txBody>
      </p:sp>
      <p:pic>
        <p:nvPicPr>
          <p:cNvPr id="132100" name="Picture 2"/>
          <p:cNvPicPr>
            <a:picLocks noChangeAspect="1" noChangeArrowheads="1"/>
          </p:cNvPicPr>
          <p:nvPr/>
        </p:nvPicPr>
        <p:blipFill>
          <a:blip r:embed="rId2"/>
          <a:srcRect/>
          <a:stretch>
            <a:fillRect/>
          </a:stretch>
        </p:blipFill>
        <p:spPr bwMode="auto">
          <a:xfrm>
            <a:off x="596900" y="1676400"/>
            <a:ext cx="7605713"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Utopian Simplex Protocol (1)</a:t>
            </a:r>
          </a:p>
        </p:txBody>
      </p:sp>
      <p:sp>
        <p:nvSpPr>
          <p:cNvPr id="133123" name="Content Placeholder 2"/>
          <p:cNvSpPr>
            <a:spLocks noGrp="1"/>
          </p:cNvSpPr>
          <p:nvPr>
            <p:ph idx="1"/>
          </p:nvPr>
        </p:nvSpPr>
        <p:spPr bwMode="auto">
          <a:xfrm>
            <a:off x="0" y="6019800"/>
            <a:ext cx="9144000" cy="5334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utopian simplex protocol.</a:t>
            </a:r>
          </a:p>
        </p:txBody>
      </p:sp>
      <p:pic>
        <p:nvPicPr>
          <p:cNvPr id="133124" name="Picture 2"/>
          <p:cNvPicPr>
            <a:picLocks noChangeAspect="1" noChangeArrowheads="1"/>
          </p:cNvPicPr>
          <p:nvPr/>
        </p:nvPicPr>
        <p:blipFill>
          <a:blip r:embed="rId2"/>
          <a:srcRect/>
          <a:stretch>
            <a:fillRect/>
          </a:stretch>
        </p:blipFill>
        <p:spPr bwMode="auto">
          <a:xfrm>
            <a:off x="1219200" y="1066800"/>
            <a:ext cx="6762750" cy="4872038"/>
          </a:xfrm>
          <a:prstGeom prst="rect">
            <a:avLst/>
          </a:prstGeom>
          <a:noFill/>
          <a:ln w="9525">
            <a:noFill/>
            <a:miter lim="800000"/>
            <a:headEnd/>
            <a:tailEnd/>
          </a:ln>
        </p:spPr>
      </p:pic>
      <p:sp>
        <p:nvSpPr>
          <p:cNvPr id="133125" name="TextBox 4"/>
          <p:cNvSpPr txBox="1">
            <a:spLocks noChangeArrowheads="1"/>
          </p:cNvSpPr>
          <p:nvPr/>
        </p:nvSpPr>
        <p:spPr bwMode="auto">
          <a:xfrm>
            <a:off x="1219200" y="5638800"/>
            <a:ext cx="1066800" cy="523875"/>
          </a:xfrm>
          <a:prstGeom prst="rect">
            <a:avLst/>
          </a:prstGeom>
          <a:noFill/>
          <a:ln w="9525">
            <a:noFill/>
            <a:miter lim="800000"/>
            <a:headEnd/>
            <a:tailEnd/>
          </a:ln>
        </p:spPr>
        <p:txBody>
          <a:bodyPr>
            <a:spAutoFit/>
          </a:bodyPr>
          <a:lstStyle/>
          <a:p>
            <a:r>
              <a:rPr lang="en-US" sz="2800"/>
              <a:t>. . .</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Utopian Simplex Protocol (2)</a:t>
            </a:r>
          </a:p>
        </p:txBody>
      </p:sp>
      <p:sp>
        <p:nvSpPr>
          <p:cNvPr id="134147"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utopian simplex protocol.</a:t>
            </a:r>
          </a:p>
        </p:txBody>
      </p:sp>
      <p:pic>
        <p:nvPicPr>
          <p:cNvPr id="134148" name="Picture 2"/>
          <p:cNvPicPr>
            <a:picLocks noChangeAspect="1" noChangeArrowheads="1"/>
          </p:cNvPicPr>
          <p:nvPr/>
        </p:nvPicPr>
        <p:blipFill>
          <a:blip r:embed="rId2"/>
          <a:srcRect/>
          <a:stretch>
            <a:fillRect/>
          </a:stretch>
        </p:blipFill>
        <p:spPr bwMode="auto">
          <a:xfrm>
            <a:off x="638175" y="1828800"/>
            <a:ext cx="7943850" cy="3019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Simplex Stop-and-Wait Protocol </a:t>
            </a:r>
            <a:br>
              <a:rPr lang="en-US" smtClean="0">
                <a:latin typeface="Arial" charset="0"/>
                <a:cs typeface="Arial" charset="0"/>
              </a:rPr>
            </a:br>
            <a:r>
              <a:rPr lang="en-US" smtClean="0">
                <a:latin typeface="Arial" charset="0"/>
                <a:cs typeface="Arial" charset="0"/>
              </a:rPr>
              <a:t>for a Noisy Channel (1)</a:t>
            </a:r>
          </a:p>
        </p:txBody>
      </p:sp>
      <p:sp>
        <p:nvSpPr>
          <p:cNvPr id="135171" name="Content Placeholder 2"/>
          <p:cNvSpPr>
            <a:spLocks noGrp="1"/>
          </p:cNvSpPr>
          <p:nvPr>
            <p:ph idx="1"/>
          </p:nvPr>
        </p:nvSpPr>
        <p:spPr bwMode="auto">
          <a:xfrm>
            <a:off x="0" y="5943600"/>
            <a:ext cx="9144000" cy="6096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simplex stop-and-wait protocol.</a:t>
            </a:r>
          </a:p>
        </p:txBody>
      </p:sp>
      <p:pic>
        <p:nvPicPr>
          <p:cNvPr id="135172" name="Picture 2"/>
          <p:cNvPicPr>
            <a:picLocks noChangeAspect="1" noChangeArrowheads="1"/>
          </p:cNvPicPr>
          <p:nvPr/>
        </p:nvPicPr>
        <p:blipFill>
          <a:blip r:embed="rId2"/>
          <a:srcRect/>
          <a:stretch>
            <a:fillRect/>
          </a:stretch>
        </p:blipFill>
        <p:spPr bwMode="auto">
          <a:xfrm>
            <a:off x="914400" y="1295400"/>
            <a:ext cx="7239000" cy="4633913"/>
          </a:xfrm>
          <a:prstGeom prst="rect">
            <a:avLst/>
          </a:prstGeom>
          <a:noFill/>
          <a:ln w="9525">
            <a:noFill/>
            <a:miter lim="800000"/>
            <a:headEnd/>
            <a:tailEnd/>
          </a:ln>
        </p:spPr>
      </p:pic>
      <p:sp>
        <p:nvSpPr>
          <p:cNvPr id="135173" name="TextBox 4"/>
          <p:cNvSpPr txBox="1">
            <a:spLocks noChangeArrowheads="1"/>
          </p:cNvSpPr>
          <p:nvPr/>
        </p:nvSpPr>
        <p:spPr bwMode="auto">
          <a:xfrm>
            <a:off x="1371600" y="5410200"/>
            <a:ext cx="1066800" cy="523875"/>
          </a:xfrm>
          <a:prstGeom prst="rect">
            <a:avLst/>
          </a:prstGeom>
          <a:noFill/>
          <a:ln w="9525">
            <a:noFill/>
            <a:miter lim="800000"/>
            <a:headEnd/>
            <a:tailEnd/>
          </a:ln>
        </p:spPr>
        <p:txBody>
          <a:bodyPr>
            <a:spAutoFit/>
          </a:bodyPr>
          <a:lstStyle/>
          <a:p>
            <a:r>
              <a:rPr lang="en-US" sz="2800"/>
              <a:t>. . .</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Simplex Stop-and-Wait Protocol </a:t>
            </a:r>
            <a:br>
              <a:rPr lang="en-US" smtClean="0">
                <a:latin typeface="Arial" charset="0"/>
                <a:cs typeface="Arial" charset="0"/>
              </a:rPr>
            </a:br>
            <a:r>
              <a:rPr lang="en-US" smtClean="0">
                <a:latin typeface="Arial" charset="0"/>
                <a:cs typeface="Arial" charset="0"/>
              </a:rPr>
              <a:t>for a Noisy Channel (2)</a:t>
            </a:r>
          </a:p>
        </p:txBody>
      </p:sp>
      <p:sp>
        <p:nvSpPr>
          <p:cNvPr id="136195" name="Content Placeholder 2"/>
          <p:cNvSpPr>
            <a:spLocks noGrp="1"/>
          </p:cNvSpPr>
          <p:nvPr>
            <p:ph idx="1"/>
          </p:nvPr>
        </p:nvSpPr>
        <p:spPr bwMode="auto">
          <a:xfrm>
            <a:off x="0" y="5791200"/>
            <a:ext cx="9144000" cy="7620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simplex stop-and-wait protocol.</a:t>
            </a:r>
          </a:p>
        </p:txBody>
      </p:sp>
      <p:pic>
        <p:nvPicPr>
          <p:cNvPr id="136196" name="Picture 2"/>
          <p:cNvPicPr>
            <a:picLocks noChangeAspect="1" noChangeArrowheads="1"/>
          </p:cNvPicPr>
          <p:nvPr/>
        </p:nvPicPr>
        <p:blipFill>
          <a:blip r:embed="rId2"/>
          <a:srcRect/>
          <a:stretch>
            <a:fillRect/>
          </a:stretch>
        </p:blipFill>
        <p:spPr bwMode="auto">
          <a:xfrm>
            <a:off x="173038" y="1905000"/>
            <a:ext cx="8797925"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Sliding Window Protocols (1)</a:t>
            </a:r>
          </a:p>
        </p:txBody>
      </p:sp>
      <p:sp>
        <p:nvSpPr>
          <p:cNvPr id="137219"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positive acknowledgement with retransmission protocol.</a:t>
            </a:r>
          </a:p>
        </p:txBody>
      </p:sp>
      <p:pic>
        <p:nvPicPr>
          <p:cNvPr id="137220" name="Picture 2"/>
          <p:cNvPicPr>
            <a:picLocks noChangeAspect="1" noChangeArrowheads="1"/>
          </p:cNvPicPr>
          <p:nvPr/>
        </p:nvPicPr>
        <p:blipFill>
          <a:blip r:embed="rId2"/>
          <a:srcRect/>
          <a:stretch>
            <a:fillRect/>
          </a:stretch>
        </p:blipFill>
        <p:spPr bwMode="auto">
          <a:xfrm>
            <a:off x="304800" y="1676400"/>
            <a:ext cx="8461375" cy="2867025"/>
          </a:xfrm>
          <a:prstGeom prst="rect">
            <a:avLst/>
          </a:prstGeom>
          <a:noFill/>
          <a:ln w="9525">
            <a:noFill/>
            <a:miter lim="800000"/>
            <a:headEnd/>
            <a:tailEnd/>
          </a:ln>
        </p:spPr>
      </p:pic>
      <p:sp>
        <p:nvSpPr>
          <p:cNvPr id="137221" name="TextBox 4"/>
          <p:cNvSpPr txBox="1">
            <a:spLocks noChangeArrowheads="1"/>
          </p:cNvSpPr>
          <p:nvPr/>
        </p:nvSpPr>
        <p:spPr bwMode="auto">
          <a:xfrm>
            <a:off x="762000" y="4572000"/>
            <a:ext cx="1066800" cy="523875"/>
          </a:xfrm>
          <a:prstGeom prst="rect">
            <a:avLst/>
          </a:prstGeom>
          <a:noFill/>
          <a:ln w="9525">
            <a:noFill/>
            <a:miter lim="800000"/>
            <a:headEnd/>
            <a:tailEnd/>
          </a:ln>
        </p:spPr>
        <p:txBody>
          <a:bodyPr>
            <a:spAutoFit/>
          </a:bodyPr>
          <a:lstStyle/>
          <a:p>
            <a:r>
              <a:rPr lang="en-US" sz="2800"/>
              <a:t>. . .</a:t>
            </a: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Sliding Window Protocols (2)</a:t>
            </a:r>
          </a:p>
        </p:txBody>
      </p:sp>
      <p:sp>
        <p:nvSpPr>
          <p:cNvPr id="138243"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positive acknowledgement with retransmission protocol.</a:t>
            </a:r>
          </a:p>
        </p:txBody>
      </p:sp>
      <p:sp>
        <p:nvSpPr>
          <p:cNvPr id="138244" name="TextBox 4"/>
          <p:cNvSpPr txBox="1">
            <a:spLocks noChangeArrowheads="1"/>
          </p:cNvSpPr>
          <p:nvPr/>
        </p:nvSpPr>
        <p:spPr bwMode="auto">
          <a:xfrm>
            <a:off x="381000" y="5257800"/>
            <a:ext cx="1066800" cy="523875"/>
          </a:xfrm>
          <a:prstGeom prst="rect">
            <a:avLst/>
          </a:prstGeom>
          <a:noFill/>
          <a:ln w="9525">
            <a:noFill/>
            <a:miter lim="800000"/>
            <a:headEnd/>
            <a:tailEnd/>
          </a:ln>
        </p:spPr>
        <p:txBody>
          <a:bodyPr>
            <a:spAutoFit/>
          </a:bodyPr>
          <a:lstStyle/>
          <a:p>
            <a:r>
              <a:rPr lang="en-US" sz="2800"/>
              <a:t>. . .</a:t>
            </a:r>
          </a:p>
        </p:txBody>
      </p:sp>
      <p:pic>
        <p:nvPicPr>
          <p:cNvPr id="138245" name="Picture 2"/>
          <p:cNvPicPr>
            <a:picLocks noChangeAspect="1" noChangeArrowheads="1"/>
          </p:cNvPicPr>
          <p:nvPr/>
        </p:nvPicPr>
        <p:blipFill>
          <a:blip r:embed="rId2"/>
          <a:srcRect/>
          <a:stretch>
            <a:fillRect/>
          </a:stretch>
        </p:blipFill>
        <p:spPr bwMode="auto">
          <a:xfrm>
            <a:off x="531813" y="1212850"/>
            <a:ext cx="8002587" cy="4225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Sliding Window Protocols (3)</a:t>
            </a:r>
          </a:p>
        </p:txBody>
      </p:sp>
      <p:sp>
        <p:nvSpPr>
          <p:cNvPr id="139267"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positive acknowledgement with retransmission protocol.</a:t>
            </a:r>
          </a:p>
        </p:txBody>
      </p:sp>
      <p:pic>
        <p:nvPicPr>
          <p:cNvPr id="139268" name="Picture 2"/>
          <p:cNvPicPr>
            <a:picLocks noChangeAspect="1" noChangeArrowheads="1"/>
          </p:cNvPicPr>
          <p:nvPr/>
        </p:nvPicPr>
        <p:blipFill>
          <a:blip r:embed="rId2"/>
          <a:srcRect/>
          <a:stretch>
            <a:fillRect/>
          </a:stretch>
        </p:blipFill>
        <p:spPr bwMode="auto">
          <a:xfrm>
            <a:off x="360363" y="1023938"/>
            <a:ext cx="8326437" cy="45196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Sliding Window Protocols (4)</a:t>
            </a:r>
          </a:p>
        </p:txBody>
      </p:sp>
      <p:sp>
        <p:nvSpPr>
          <p:cNvPr id="140291"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marL="0" indent="0" algn="ctr" eaLnBrk="1" hangingPunct="1">
              <a:buFontTx/>
              <a:buNone/>
            </a:pPr>
            <a:r>
              <a:rPr lang="en-US" smtClean="0">
                <a:latin typeface="Arial" charset="0"/>
                <a:cs typeface="Arial" charset="0"/>
              </a:rPr>
              <a:t>A sliding window of size 1, with a 3-bit sequence number. </a:t>
            </a:r>
            <a:br>
              <a:rPr lang="en-US" smtClean="0">
                <a:latin typeface="Arial" charset="0"/>
                <a:cs typeface="Arial" charset="0"/>
              </a:rPr>
            </a:br>
            <a:r>
              <a:rPr lang="en-US" smtClean="0">
                <a:solidFill>
                  <a:srgbClr val="0033CC"/>
                </a:solidFill>
                <a:latin typeface="Arial" charset="0"/>
                <a:cs typeface="Arial" charset="0"/>
              </a:rPr>
              <a:t>(a)</a:t>
            </a:r>
            <a:r>
              <a:rPr lang="en-US" smtClean="0">
                <a:latin typeface="Arial" charset="0"/>
                <a:cs typeface="Arial" charset="0"/>
              </a:rPr>
              <a:t> Initially.  </a:t>
            </a:r>
            <a:r>
              <a:rPr lang="en-US" smtClean="0">
                <a:solidFill>
                  <a:srgbClr val="0033CC"/>
                </a:solidFill>
                <a:latin typeface="Arial" charset="0"/>
                <a:cs typeface="Arial" charset="0"/>
              </a:rPr>
              <a:t>(b)</a:t>
            </a:r>
            <a:r>
              <a:rPr lang="en-US" smtClean="0">
                <a:latin typeface="Arial" charset="0"/>
                <a:cs typeface="Arial" charset="0"/>
              </a:rPr>
              <a:t> After the first frame has been sent.</a:t>
            </a:r>
          </a:p>
        </p:txBody>
      </p:sp>
      <p:pic>
        <p:nvPicPr>
          <p:cNvPr id="140292" name="Picture 2"/>
          <p:cNvPicPr>
            <a:picLocks noChangeAspect="1" noChangeArrowheads="1"/>
          </p:cNvPicPr>
          <p:nvPr/>
        </p:nvPicPr>
        <p:blipFill>
          <a:blip r:embed="rId2"/>
          <a:srcRect/>
          <a:stretch>
            <a:fillRect/>
          </a:stretch>
        </p:blipFill>
        <p:spPr bwMode="auto">
          <a:xfrm>
            <a:off x="2209800" y="989013"/>
            <a:ext cx="4362450" cy="4430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Sliding Window Protocols (5)</a:t>
            </a:r>
          </a:p>
        </p:txBody>
      </p:sp>
      <p:sp>
        <p:nvSpPr>
          <p:cNvPr id="141315" name="Content Placeholder 2"/>
          <p:cNvSpPr>
            <a:spLocks noGrp="1"/>
          </p:cNvSpPr>
          <p:nvPr>
            <p:ph idx="1"/>
          </p:nvPr>
        </p:nvSpPr>
        <p:spPr bwMode="auto">
          <a:xfrm>
            <a:off x="0" y="5334000"/>
            <a:ext cx="9144000" cy="1143000"/>
          </a:xfrm>
          <a:noFill/>
          <a:ln>
            <a:miter lim="800000"/>
            <a:headEnd/>
            <a:tailEnd/>
          </a:ln>
        </p:spPr>
        <p:txBody>
          <a:bodyPr vert="horz" wrap="square" lIns="91440" tIns="45720" rIns="91440" bIns="45720" numCol="1" anchor="t" anchorCtr="0" compatLnSpc="1">
            <a:prstTxWarp prst="textNoShape">
              <a:avLst/>
            </a:prstTxWarp>
          </a:bodyPr>
          <a:lstStyle/>
          <a:p>
            <a:pPr marL="0" indent="0" algn="ctr" eaLnBrk="1" hangingPunct="1">
              <a:buFontTx/>
              <a:buNone/>
            </a:pPr>
            <a:r>
              <a:rPr lang="en-US" smtClean="0">
                <a:latin typeface="Arial" charset="0"/>
                <a:cs typeface="Arial" charset="0"/>
              </a:rPr>
              <a:t>A sliding window of size 1, with a 3-bit sequence number</a:t>
            </a:r>
          </a:p>
          <a:p>
            <a:pPr marL="0" indent="0" algn="ctr" eaLnBrk="1" hangingPunct="1">
              <a:buFontTx/>
              <a:buNone/>
            </a:pPr>
            <a:r>
              <a:rPr lang="en-US" smtClean="0">
                <a:solidFill>
                  <a:srgbClr val="0033CC"/>
                </a:solidFill>
                <a:latin typeface="Arial" charset="0"/>
                <a:cs typeface="Arial" charset="0"/>
              </a:rPr>
              <a:t>(c) </a:t>
            </a:r>
            <a:r>
              <a:rPr lang="en-US" smtClean="0">
                <a:latin typeface="Arial" charset="0"/>
                <a:cs typeface="Arial" charset="0"/>
              </a:rPr>
              <a:t>After the first frame has been received. </a:t>
            </a:r>
            <a:r>
              <a:rPr lang="en-US" smtClean="0">
                <a:solidFill>
                  <a:srgbClr val="0033CC"/>
                </a:solidFill>
                <a:latin typeface="Arial" charset="0"/>
                <a:cs typeface="Arial" charset="0"/>
              </a:rPr>
              <a:t>(d) </a:t>
            </a:r>
            <a:r>
              <a:rPr lang="en-US" smtClean="0">
                <a:latin typeface="Arial" charset="0"/>
                <a:cs typeface="Arial" charset="0"/>
              </a:rPr>
              <a:t>After the first acknowledgement has been received.</a:t>
            </a:r>
          </a:p>
        </p:txBody>
      </p:sp>
      <p:pic>
        <p:nvPicPr>
          <p:cNvPr id="141316" name="Picture 2"/>
          <p:cNvPicPr>
            <a:picLocks noChangeAspect="1" noChangeArrowheads="1"/>
          </p:cNvPicPr>
          <p:nvPr/>
        </p:nvPicPr>
        <p:blipFill>
          <a:blip r:embed="rId2"/>
          <a:srcRect/>
          <a:stretch>
            <a:fillRect/>
          </a:stretch>
        </p:blipFill>
        <p:spPr bwMode="auto">
          <a:xfrm>
            <a:off x="2895600" y="1219200"/>
            <a:ext cx="3429000" cy="4219575"/>
          </a:xfrm>
          <a:prstGeom prst="rect">
            <a:avLst/>
          </a:prstGeom>
          <a:noFill/>
          <a:ln w="9525">
            <a:noFill/>
            <a:miter lim="800000"/>
            <a:headEnd/>
            <a:tailEnd/>
          </a:ln>
        </p:spPr>
      </p:pic>
      <p:pic>
        <p:nvPicPr>
          <p:cNvPr id="141317" name="Picture 3"/>
          <p:cNvPicPr>
            <a:picLocks noChangeAspect="1" noChangeArrowheads="1"/>
          </p:cNvPicPr>
          <p:nvPr/>
        </p:nvPicPr>
        <p:blipFill>
          <a:blip r:embed="rId3"/>
          <a:srcRect/>
          <a:stretch>
            <a:fillRect/>
          </a:stretch>
        </p:blipFill>
        <p:spPr bwMode="auto">
          <a:xfrm>
            <a:off x="2209800" y="1371600"/>
            <a:ext cx="723900" cy="304800"/>
          </a:xfrm>
          <a:prstGeom prst="rect">
            <a:avLst/>
          </a:prstGeom>
          <a:noFill/>
          <a:ln w="9525">
            <a:noFill/>
            <a:miter lim="800000"/>
            <a:headEnd/>
            <a:tailEnd/>
          </a:ln>
        </p:spPr>
      </p:pic>
      <p:pic>
        <p:nvPicPr>
          <p:cNvPr id="141318" name="Picture 4"/>
          <p:cNvPicPr>
            <a:picLocks noChangeAspect="1" noChangeArrowheads="1"/>
          </p:cNvPicPr>
          <p:nvPr/>
        </p:nvPicPr>
        <p:blipFill>
          <a:blip r:embed="rId4"/>
          <a:srcRect/>
          <a:stretch>
            <a:fillRect/>
          </a:stretch>
        </p:blipFill>
        <p:spPr bwMode="auto">
          <a:xfrm>
            <a:off x="2209800" y="3429000"/>
            <a:ext cx="857250" cy="39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defRPr/>
            </a:pPr>
            <a:endParaRPr lang="en-US" sz="3600" dirty="0" smtClean="0">
              <a:latin typeface="Arial" charset="0"/>
              <a:cs typeface="Arial" charset="0"/>
            </a:endParaRPr>
          </a:p>
        </p:txBody>
      </p:sp>
      <p:sp>
        <p:nvSpPr>
          <p:cNvPr id="19459" name="Content Placeholder 2"/>
          <p:cNvSpPr>
            <a:spLocks noGrp="1"/>
          </p:cNvSpPr>
          <p:nvPr>
            <p:ph idx="1"/>
          </p:nvPr>
        </p:nvSpPr>
        <p:spPr/>
        <p:txBody>
          <a:bodyPr/>
          <a:lstStyle/>
          <a:p>
            <a:pPr algn="ctr" eaLnBrk="1" hangingPunct="1">
              <a:buFontTx/>
              <a:buNone/>
            </a:pPr>
            <a:r>
              <a:rPr lang="en-US" sz="2800" dirty="0" smtClean="0">
                <a:latin typeface="Arial" charset="0"/>
                <a:cs typeface="Arial" charset="0"/>
              </a:rPr>
              <a:t>Classification of interconnected processors by scale</a:t>
            </a:r>
            <a:r>
              <a:rPr lang="en-US" dirty="0" smtClean="0"/>
              <a:t>.</a:t>
            </a:r>
          </a:p>
        </p:txBody>
      </p:sp>
      <p:sp>
        <p:nvSpPr>
          <p:cNvPr id="13317"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19460" name="Picture 2"/>
          <p:cNvPicPr>
            <a:picLocks noChangeAspect="1" noChangeArrowheads="1"/>
          </p:cNvPicPr>
          <p:nvPr/>
        </p:nvPicPr>
        <p:blipFill>
          <a:blip r:embed="rId2"/>
          <a:srcRect/>
          <a:stretch>
            <a:fillRect/>
          </a:stretch>
        </p:blipFill>
        <p:spPr bwMode="auto">
          <a:xfrm>
            <a:off x="1905000" y="2590800"/>
            <a:ext cx="640715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bwMode="auto">
          <a:xfrm>
            <a:off x="0" y="0"/>
            <a:ext cx="9144000" cy="9144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One-Bit Sliding Window Protocol (1)</a:t>
            </a:r>
          </a:p>
        </p:txBody>
      </p:sp>
      <p:sp>
        <p:nvSpPr>
          <p:cNvPr id="142339" name="Content Placeholder 2"/>
          <p:cNvSpPr>
            <a:spLocks noGrp="1"/>
          </p:cNvSpPr>
          <p:nvPr>
            <p:ph idx="1"/>
          </p:nvPr>
        </p:nvSpPr>
        <p:spPr bwMode="auto">
          <a:xfrm>
            <a:off x="0" y="6019800"/>
            <a:ext cx="9144000" cy="5334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1-bit sliding window protocol.</a:t>
            </a:r>
          </a:p>
        </p:txBody>
      </p:sp>
      <p:pic>
        <p:nvPicPr>
          <p:cNvPr id="142340" name="Picture 2"/>
          <p:cNvPicPr>
            <a:picLocks noChangeAspect="1" noChangeArrowheads="1"/>
          </p:cNvPicPr>
          <p:nvPr/>
        </p:nvPicPr>
        <p:blipFill>
          <a:blip r:embed="rId2"/>
          <a:srcRect/>
          <a:stretch>
            <a:fillRect/>
          </a:stretch>
        </p:blipFill>
        <p:spPr bwMode="auto">
          <a:xfrm>
            <a:off x="685800" y="914400"/>
            <a:ext cx="8123238" cy="4572000"/>
          </a:xfrm>
          <a:prstGeom prst="rect">
            <a:avLst/>
          </a:prstGeom>
          <a:noFill/>
          <a:ln w="9525">
            <a:noFill/>
            <a:miter lim="800000"/>
            <a:headEnd/>
            <a:tailEnd/>
          </a:ln>
        </p:spPr>
      </p:pic>
      <p:sp>
        <p:nvSpPr>
          <p:cNvPr id="142341" name="TextBox 4"/>
          <p:cNvSpPr txBox="1">
            <a:spLocks noChangeArrowheads="1"/>
          </p:cNvSpPr>
          <p:nvPr/>
        </p:nvSpPr>
        <p:spPr bwMode="auto">
          <a:xfrm>
            <a:off x="381000" y="5257800"/>
            <a:ext cx="1066800" cy="523875"/>
          </a:xfrm>
          <a:prstGeom prst="rect">
            <a:avLst/>
          </a:prstGeom>
          <a:noFill/>
          <a:ln w="9525">
            <a:noFill/>
            <a:miter lim="800000"/>
            <a:headEnd/>
            <a:tailEnd/>
          </a:ln>
        </p:spPr>
        <p:txBody>
          <a:bodyPr>
            <a:spAutoFit/>
          </a:bodyPr>
          <a:lstStyle/>
          <a:p>
            <a:r>
              <a:rPr lang="en-US" sz="2800"/>
              <a:t>. . .</a:t>
            </a: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bwMode="auto">
          <a:xfrm>
            <a:off x="0" y="0"/>
            <a:ext cx="9144000" cy="9144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One-Bit Sliding Window Protocol (2)</a:t>
            </a:r>
          </a:p>
        </p:txBody>
      </p:sp>
      <p:sp>
        <p:nvSpPr>
          <p:cNvPr id="143363" name="Content Placeholder 2"/>
          <p:cNvSpPr>
            <a:spLocks noGrp="1"/>
          </p:cNvSpPr>
          <p:nvPr>
            <p:ph idx="1"/>
          </p:nvPr>
        </p:nvSpPr>
        <p:spPr bwMode="auto">
          <a:xfrm>
            <a:off x="0" y="6019800"/>
            <a:ext cx="9144000" cy="5334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1-bit sliding window protocol.</a:t>
            </a:r>
          </a:p>
        </p:txBody>
      </p:sp>
      <p:sp>
        <p:nvSpPr>
          <p:cNvPr id="143364" name="TextBox 4"/>
          <p:cNvSpPr txBox="1">
            <a:spLocks noChangeArrowheads="1"/>
          </p:cNvSpPr>
          <p:nvPr/>
        </p:nvSpPr>
        <p:spPr bwMode="auto">
          <a:xfrm>
            <a:off x="609600" y="5105400"/>
            <a:ext cx="1066800" cy="523875"/>
          </a:xfrm>
          <a:prstGeom prst="rect">
            <a:avLst/>
          </a:prstGeom>
          <a:noFill/>
          <a:ln w="9525">
            <a:noFill/>
            <a:miter lim="800000"/>
            <a:headEnd/>
            <a:tailEnd/>
          </a:ln>
        </p:spPr>
        <p:txBody>
          <a:bodyPr>
            <a:spAutoFit/>
          </a:bodyPr>
          <a:lstStyle/>
          <a:p>
            <a:r>
              <a:rPr lang="en-US" sz="2800"/>
              <a:t>. . .</a:t>
            </a:r>
          </a:p>
        </p:txBody>
      </p:sp>
      <p:pic>
        <p:nvPicPr>
          <p:cNvPr id="143365" name="Picture 2"/>
          <p:cNvPicPr>
            <a:picLocks noChangeAspect="1" noChangeArrowheads="1"/>
          </p:cNvPicPr>
          <p:nvPr/>
        </p:nvPicPr>
        <p:blipFill>
          <a:blip r:embed="rId2"/>
          <a:srcRect/>
          <a:stretch>
            <a:fillRect/>
          </a:stretch>
        </p:blipFill>
        <p:spPr bwMode="auto">
          <a:xfrm>
            <a:off x="454025" y="1524000"/>
            <a:ext cx="8281988" cy="3524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bwMode="auto">
          <a:xfrm>
            <a:off x="0" y="0"/>
            <a:ext cx="9144000" cy="9144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One-Bit Sliding Window Protocol (3)</a:t>
            </a:r>
          </a:p>
        </p:txBody>
      </p:sp>
      <p:sp>
        <p:nvSpPr>
          <p:cNvPr id="144387" name="Content Placeholder 2"/>
          <p:cNvSpPr>
            <a:spLocks noGrp="1"/>
          </p:cNvSpPr>
          <p:nvPr>
            <p:ph idx="1"/>
          </p:nvPr>
        </p:nvSpPr>
        <p:spPr bwMode="auto">
          <a:xfrm>
            <a:off x="0" y="6019800"/>
            <a:ext cx="9144000" cy="5334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1-bit sliding window protocol.</a:t>
            </a:r>
          </a:p>
        </p:txBody>
      </p:sp>
      <p:pic>
        <p:nvPicPr>
          <p:cNvPr id="144388" name="Picture 2"/>
          <p:cNvPicPr>
            <a:picLocks noChangeAspect="1" noChangeArrowheads="1"/>
          </p:cNvPicPr>
          <p:nvPr/>
        </p:nvPicPr>
        <p:blipFill>
          <a:blip r:embed="rId2"/>
          <a:srcRect/>
          <a:stretch>
            <a:fillRect/>
          </a:stretch>
        </p:blipFill>
        <p:spPr bwMode="auto">
          <a:xfrm>
            <a:off x="15875" y="2438400"/>
            <a:ext cx="8921750" cy="1790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One-Bit Sliding Window Protocol (4)</a:t>
            </a:r>
          </a:p>
        </p:txBody>
      </p:sp>
      <p:sp>
        <p:nvSpPr>
          <p:cNvPr id="145411" name="Content Placeholder 2"/>
          <p:cNvSpPr>
            <a:spLocks noGrp="1"/>
          </p:cNvSpPr>
          <p:nvPr>
            <p:ph idx="1"/>
          </p:nvPr>
        </p:nvSpPr>
        <p:spPr bwMode="auto">
          <a:xfrm>
            <a:off x="0" y="5105400"/>
            <a:ext cx="9144000" cy="1447800"/>
          </a:xfrm>
          <a:noFill/>
          <a:ln>
            <a:miter lim="800000"/>
            <a:headEnd/>
            <a:tailEnd/>
          </a:ln>
        </p:spPr>
        <p:txBody>
          <a:bodyPr vert="horz" wrap="square" lIns="91440" tIns="45720" rIns="91440" bIns="45720" numCol="1" anchor="t" anchorCtr="0" compatLnSpc="1">
            <a:prstTxWarp prst="textNoShape">
              <a:avLst/>
            </a:prstTxWarp>
          </a:bodyPr>
          <a:lstStyle/>
          <a:p>
            <a:pPr marL="0" indent="0" algn="ctr" eaLnBrk="1" hangingPunct="1">
              <a:buFontTx/>
              <a:buNone/>
            </a:pPr>
            <a:r>
              <a:rPr lang="en-US" smtClean="0">
                <a:latin typeface="Arial" charset="0"/>
                <a:cs typeface="Arial" charset="0"/>
              </a:rPr>
              <a:t>Two scenarios for protocol 4. </a:t>
            </a:r>
            <a:r>
              <a:rPr lang="en-US" smtClean="0">
                <a:solidFill>
                  <a:srgbClr val="0033CC"/>
                </a:solidFill>
                <a:latin typeface="Arial" charset="0"/>
                <a:cs typeface="Arial" charset="0"/>
              </a:rPr>
              <a:t>(a)</a:t>
            </a:r>
            <a:r>
              <a:rPr lang="en-US" smtClean="0">
                <a:latin typeface="Arial" charset="0"/>
                <a:cs typeface="Arial" charset="0"/>
              </a:rPr>
              <a:t> Normal case. </a:t>
            </a:r>
            <a:r>
              <a:rPr lang="en-US" smtClean="0">
                <a:solidFill>
                  <a:srgbClr val="0033CC"/>
                </a:solidFill>
                <a:latin typeface="Arial" charset="0"/>
                <a:cs typeface="Arial" charset="0"/>
              </a:rPr>
              <a:t>(b)</a:t>
            </a:r>
            <a:r>
              <a:rPr lang="en-US" smtClean="0">
                <a:latin typeface="Arial" charset="0"/>
                <a:cs typeface="Arial" charset="0"/>
              </a:rPr>
              <a:t> Abnormal</a:t>
            </a:r>
          </a:p>
          <a:p>
            <a:pPr marL="0" indent="0" algn="ctr" eaLnBrk="1" hangingPunct="1">
              <a:buFontTx/>
              <a:buNone/>
            </a:pPr>
            <a:r>
              <a:rPr lang="en-US" smtClean="0">
                <a:latin typeface="Arial" charset="0"/>
                <a:cs typeface="Arial" charset="0"/>
              </a:rPr>
              <a:t>case. The notation is (seq, ack, packet number). An asterisk indicates where a network layer accepts a packet</a:t>
            </a:r>
          </a:p>
        </p:txBody>
      </p:sp>
      <p:pic>
        <p:nvPicPr>
          <p:cNvPr id="145412" name="Picture 2"/>
          <p:cNvPicPr>
            <a:picLocks noChangeAspect="1" noChangeArrowheads="1"/>
          </p:cNvPicPr>
          <p:nvPr/>
        </p:nvPicPr>
        <p:blipFill>
          <a:blip r:embed="rId2"/>
          <a:srcRect/>
          <a:stretch>
            <a:fillRect/>
          </a:stretch>
        </p:blipFill>
        <p:spPr bwMode="auto">
          <a:xfrm>
            <a:off x="609600" y="1143000"/>
            <a:ext cx="7781925" cy="4057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Go-Back-N (1)</a:t>
            </a:r>
          </a:p>
        </p:txBody>
      </p:sp>
      <p:sp>
        <p:nvSpPr>
          <p:cNvPr id="146435"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Pipelining and error recovery. Effect of an error when</a:t>
            </a:r>
          </a:p>
          <a:p>
            <a:pPr algn="ctr" eaLnBrk="1" hangingPunct="1">
              <a:buFontTx/>
              <a:buNone/>
            </a:pPr>
            <a:r>
              <a:rPr lang="en-US" smtClean="0">
                <a:solidFill>
                  <a:srgbClr val="0033CC"/>
                </a:solidFill>
                <a:latin typeface="Arial" charset="0"/>
                <a:cs typeface="Arial" charset="0"/>
              </a:rPr>
              <a:t>(a) </a:t>
            </a:r>
            <a:r>
              <a:rPr lang="en-US" smtClean="0">
                <a:latin typeface="Arial" charset="0"/>
                <a:cs typeface="Arial" charset="0"/>
              </a:rPr>
              <a:t>receiver’s window size is 1</a:t>
            </a:r>
          </a:p>
        </p:txBody>
      </p:sp>
      <p:pic>
        <p:nvPicPr>
          <p:cNvPr id="146436" name="Picture 2"/>
          <p:cNvPicPr>
            <a:picLocks noChangeAspect="1" noChangeArrowheads="1"/>
          </p:cNvPicPr>
          <p:nvPr/>
        </p:nvPicPr>
        <p:blipFill>
          <a:blip r:embed="rId2"/>
          <a:srcRect/>
          <a:stretch>
            <a:fillRect/>
          </a:stretch>
        </p:blipFill>
        <p:spPr bwMode="auto">
          <a:xfrm>
            <a:off x="533400" y="1524000"/>
            <a:ext cx="8166100"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Go-Back-N (2)</a:t>
            </a:r>
          </a:p>
        </p:txBody>
      </p:sp>
      <p:sp>
        <p:nvSpPr>
          <p:cNvPr id="147459"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Pipelining and error recovery. Effect of an error when</a:t>
            </a:r>
          </a:p>
          <a:p>
            <a:pPr algn="ctr" eaLnBrk="1" hangingPunct="1">
              <a:buFontTx/>
              <a:buNone/>
            </a:pPr>
            <a:r>
              <a:rPr lang="en-US" smtClean="0">
                <a:solidFill>
                  <a:srgbClr val="0033CC"/>
                </a:solidFill>
                <a:latin typeface="Arial" charset="0"/>
                <a:cs typeface="Arial" charset="0"/>
              </a:rPr>
              <a:t>(b) </a:t>
            </a:r>
            <a:r>
              <a:rPr lang="en-US" smtClean="0">
                <a:latin typeface="Arial" charset="0"/>
                <a:cs typeface="Arial" charset="0"/>
              </a:rPr>
              <a:t>receiver’s window size is large.</a:t>
            </a:r>
          </a:p>
        </p:txBody>
      </p:sp>
      <p:pic>
        <p:nvPicPr>
          <p:cNvPr id="147460" name="Picture 2"/>
          <p:cNvPicPr>
            <a:picLocks noChangeAspect="1" noChangeArrowheads="1"/>
          </p:cNvPicPr>
          <p:nvPr/>
        </p:nvPicPr>
        <p:blipFill>
          <a:blip r:embed="rId2"/>
          <a:srcRect/>
          <a:stretch>
            <a:fillRect/>
          </a:stretch>
        </p:blipFill>
        <p:spPr bwMode="auto">
          <a:xfrm>
            <a:off x="557213" y="1905000"/>
            <a:ext cx="8070850" cy="2757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Go-Back-N (3)</a:t>
            </a:r>
          </a:p>
        </p:txBody>
      </p:sp>
      <p:sp>
        <p:nvSpPr>
          <p:cNvPr id="148483"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go-back-n.</a:t>
            </a:r>
          </a:p>
        </p:txBody>
      </p:sp>
      <p:pic>
        <p:nvPicPr>
          <p:cNvPr id="148484" name="Picture 2"/>
          <p:cNvPicPr>
            <a:picLocks noChangeAspect="1" noChangeArrowheads="1"/>
          </p:cNvPicPr>
          <p:nvPr/>
        </p:nvPicPr>
        <p:blipFill>
          <a:blip r:embed="rId2"/>
          <a:srcRect/>
          <a:stretch>
            <a:fillRect/>
          </a:stretch>
        </p:blipFill>
        <p:spPr bwMode="auto">
          <a:xfrm>
            <a:off x="333375" y="1371600"/>
            <a:ext cx="8634413" cy="4191000"/>
          </a:xfrm>
          <a:prstGeom prst="rect">
            <a:avLst/>
          </a:prstGeom>
          <a:noFill/>
          <a:ln w="9525">
            <a:noFill/>
            <a:miter lim="800000"/>
            <a:headEnd/>
            <a:tailEnd/>
          </a:ln>
        </p:spPr>
      </p:pic>
      <p:sp>
        <p:nvSpPr>
          <p:cNvPr id="148485" name="TextBox 4"/>
          <p:cNvSpPr txBox="1">
            <a:spLocks noChangeArrowheads="1"/>
          </p:cNvSpPr>
          <p:nvPr/>
        </p:nvSpPr>
        <p:spPr bwMode="auto">
          <a:xfrm>
            <a:off x="609600" y="5105400"/>
            <a:ext cx="1066800" cy="523875"/>
          </a:xfrm>
          <a:prstGeom prst="rect">
            <a:avLst/>
          </a:prstGeom>
          <a:noFill/>
          <a:ln w="9525">
            <a:noFill/>
            <a:miter lim="800000"/>
            <a:headEnd/>
            <a:tailEnd/>
          </a:ln>
        </p:spPr>
        <p:txBody>
          <a:bodyPr>
            <a:spAutoFit/>
          </a:bodyPr>
          <a:lstStyle/>
          <a:p>
            <a:r>
              <a:rPr lang="en-US" sz="2800"/>
              <a:t>. . .</a:t>
            </a: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Go-Back-N (4)</a:t>
            </a:r>
          </a:p>
        </p:txBody>
      </p:sp>
      <p:sp>
        <p:nvSpPr>
          <p:cNvPr id="149507"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go-back-n.</a:t>
            </a:r>
          </a:p>
        </p:txBody>
      </p:sp>
      <p:sp>
        <p:nvSpPr>
          <p:cNvPr id="149508" name="TextBox 4"/>
          <p:cNvSpPr txBox="1">
            <a:spLocks noChangeArrowheads="1"/>
          </p:cNvSpPr>
          <p:nvPr/>
        </p:nvSpPr>
        <p:spPr bwMode="auto">
          <a:xfrm>
            <a:off x="533400" y="4648200"/>
            <a:ext cx="1066800" cy="523875"/>
          </a:xfrm>
          <a:prstGeom prst="rect">
            <a:avLst/>
          </a:prstGeom>
          <a:noFill/>
          <a:ln w="9525">
            <a:noFill/>
            <a:miter lim="800000"/>
            <a:headEnd/>
            <a:tailEnd/>
          </a:ln>
        </p:spPr>
        <p:txBody>
          <a:bodyPr>
            <a:spAutoFit/>
          </a:bodyPr>
          <a:lstStyle/>
          <a:p>
            <a:r>
              <a:rPr lang="en-US" sz="2800"/>
              <a:t>. . .</a:t>
            </a:r>
          </a:p>
        </p:txBody>
      </p:sp>
      <p:pic>
        <p:nvPicPr>
          <p:cNvPr id="149509" name="Picture 2"/>
          <p:cNvPicPr>
            <a:picLocks noChangeAspect="1" noChangeArrowheads="1"/>
          </p:cNvPicPr>
          <p:nvPr/>
        </p:nvPicPr>
        <p:blipFill>
          <a:blip r:embed="rId2"/>
          <a:srcRect/>
          <a:stretch>
            <a:fillRect/>
          </a:stretch>
        </p:blipFill>
        <p:spPr bwMode="auto">
          <a:xfrm>
            <a:off x="482600" y="1981200"/>
            <a:ext cx="8107363" cy="2719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Go-Back-N (5)</a:t>
            </a:r>
          </a:p>
        </p:txBody>
      </p:sp>
      <p:sp>
        <p:nvSpPr>
          <p:cNvPr id="150531"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go-back-n.</a:t>
            </a:r>
          </a:p>
        </p:txBody>
      </p:sp>
      <p:sp>
        <p:nvSpPr>
          <p:cNvPr id="150532" name="TextBox 4"/>
          <p:cNvSpPr txBox="1">
            <a:spLocks noChangeArrowheads="1"/>
          </p:cNvSpPr>
          <p:nvPr/>
        </p:nvSpPr>
        <p:spPr bwMode="auto">
          <a:xfrm>
            <a:off x="533400" y="4648200"/>
            <a:ext cx="1066800" cy="523875"/>
          </a:xfrm>
          <a:prstGeom prst="rect">
            <a:avLst/>
          </a:prstGeom>
          <a:noFill/>
          <a:ln w="9525">
            <a:noFill/>
            <a:miter lim="800000"/>
            <a:headEnd/>
            <a:tailEnd/>
          </a:ln>
        </p:spPr>
        <p:txBody>
          <a:bodyPr>
            <a:spAutoFit/>
          </a:bodyPr>
          <a:lstStyle/>
          <a:p>
            <a:r>
              <a:rPr lang="en-US" sz="2800"/>
              <a:t>. . .</a:t>
            </a:r>
          </a:p>
        </p:txBody>
      </p:sp>
      <p:pic>
        <p:nvPicPr>
          <p:cNvPr id="150533" name="Picture 2"/>
          <p:cNvPicPr>
            <a:picLocks noChangeAspect="1" noChangeArrowheads="1"/>
          </p:cNvPicPr>
          <p:nvPr/>
        </p:nvPicPr>
        <p:blipFill>
          <a:blip r:embed="rId2"/>
          <a:srcRect/>
          <a:stretch>
            <a:fillRect/>
          </a:stretch>
        </p:blipFill>
        <p:spPr bwMode="auto">
          <a:xfrm>
            <a:off x="265113" y="1981200"/>
            <a:ext cx="8883650" cy="26622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Go-Back-N (6)</a:t>
            </a:r>
          </a:p>
        </p:txBody>
      </p:sp>
      <p:sp>
        <p:nvSpPr>
          <p:cNvPr id="151555"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go-back-n.</a:t>
            </a:r>
          </a:p>
        </p:txBody>
      </p:sp>
      <p:sp>
        <p:nvSpPr>
          <p:cNvPr id="151556" name="TextBox 4"/>
          <p:cNvSpPr txBox="1">
            <a:spLocks noChangeArrowheads="1"/>
          </p:cNvSpPr>
          <p:nvPr/>
        </p:nvSpPr>
        <p:spPr bwMode="auto">
          <a:xfrm>
            <a:off x="533400" y="4648200"/>
            <a:ext cx="1066800" cy="523875"/>
          </a:xfrm>
          <a:prstGeom prst="rect">
            <a:avLst/>
          </a:prstGeom>
          <a:noFill/>
          <a:ln w="9525">
            <a:noFill/>
            <a:miter lim="800000"/>
            <a:headEnd/>
            <a:tailEnd/>
          </a:ln>
        </p:spPr>
        <p:txBody>
          <a:bodyPr>
            <a:spAutoFit/>
          </a:bodyPr>
          <a:lstStyle/>
          <a:p>
            <a:r>
              <a:rPr lang="en-US" sz="2800"/>
              <a:t>. . .</a:t>
            </a:r>
          </a:p>
        </p:txBody>
      </p:sp>
      <p:pic>
        <p:nvPicPr>
          <p:cNvPr id="151557" name="Picture 2"/>
          <p:cNvPicPr>
            <a:picLocks noChangeAspect="1" noChangeArrowheads="1"/>
          </p:cNvPicPr>
          <p:nvPr/>
        </p:nvPicPr>
        <p:blipFill>
          <a:blip r:embed="rId2"/>
          <a:srcRect/>
          <a:stretch>
            <a:fillRect/>
          </a:stretch>
        </p:blipFill>
        <p:spPr bwMode="auto">
          <a:xfrm>
            <a:off x="381000" y="2200275"/>
            <a:ext cx="8528050" cy="2247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charset="0"/>
                <a:cs typeface="Arial" charset="0"/>
              </a:rPr>
              <a:t>Personal area networks</a:t>
            </a:r>
            <a:br>
              <a:rPr lang="en-US" dirty="0" smtClean="0">
                <a:latin typeface="Arial" charset="0"/>
                <a:cs typeface="Arial" charset="0"/>
              </a:rPr>
            </a:br>
            <a:endParaRPr lang="en-US" dirty="0"/>
          </a:p>
        </p:txBody>
      </p:sp>
      <p:sp>
        <p:nvSpPr>
          <p:cNvPr id="3" name="Content Placeholder 2"/>
          <p:cNvSpPr>
            <a:spLocks noGrp="1"/>
          </p:cNvSpPr>
          <p:nvPr>
            <p:ph idx="1"/>
          </p:nvPr>
        </p:nvSpPr>
        <p:spPr/>
        <p:txBody>
          <a:bodyPr>
            <a:normAutofit/>
          </a:bodyPr>
          <a:lstStyle/>
          <a:p>
            <a:r>
              <a:rPr lang="en-US" b="1" dirty="0" smtClean="0"/>
              <a:t>PANs (Personal Area Networks) let devices communicate over the range of </a:t>
            </a:r>
            <a:r>
              <a:rPr lang="en-US" dirty="0" smtClean="0"/>
              <a:t>a person.</a:t>
            </a:r>
          </a:p>
          <a:p>
            <a:r>
              <a:rPr lang="en-US" dirty="0" smtClean="0"/>
              <a:t> A common example is a wireless network that connects a computer with its peripherals.</a:t>
            </a:r>
          </a:p>
          <a:p>
            <a:r>
              <a:rPr lang="en-US" dirty="0" smtClean="0"/>
              <a:t>Almost every computer has an attached monitor, keyboard, mouse, and printer. Without using wireless, this connection must be done with cables.</a:t>
            </a:r>
            <a:endParaRPr lang="en-US" dirty="0"/>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Go-Back-N (7)</a:t>
            </a:r>
          </a:p>
        </p:txBody>
      </p:sp>
      <p:sp>
        <p:nvSpPr>
          <p:cNvPr id="152579"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go-back-n.</a:t>
            </a:r>
          </a:p>
        </p:txBody>
      </p:sp>
      <p:sp>
        <p:nvSpPr>
          <p:cNvPr id="152580" name="TextBox 4"/>
          <p:cNvSpPr txBox="1">
            <a:spLocks noChangeArrowheads="1"/>
          </p:cNvSpPr>
          <p:nvPr/>
        </p:nvSpPr>
        <p:spPr bwMode="auto">
          <a:xfrm>
            <a:off x="533400" y="5181600"/>
            <a:ext cx="1066800" cy="523875"/>
          </a:xfrm>
          <a:prstGeom prst="rect">
            <a:avLst/>
          </a:prstGeom>
          <a:noFill/>
          <a:ln w="9525">
            <a:noFill/>
            <a:miter lim="800000"/>
            <a:headEnd/>
            <a:tailEnd/>
          </a:ln>
        </p:spPr>
        <p:txBody>
          <a:bodyPr>
            <a:spAutoFit/>
          </a:bodyPr>
          <a:lstStyle/>
          <a:p>
            <a:r>
              <a:rPr lang="en-US" sz="2800"/>
              <a:t>. . .</a:t>
            </a:r>
          </a:p>
        </p:txBody>
      </p:sp>
      <p:pic>
        <p:nvPicPr>
          <p:cNvPr id="152581" name="Picture 2"/>
          <p:cNvPicPr>
            <a:picLocks noChangeAspect="1" noChangeArrowheads="1"/>
          </p:cNvPicPr>
          <p:nvPr/>
        </p:nvPicPr>
        <p:blipFill>
          <a:blip r:embed="rId2"/>
          <a:srcRect/>
          <a:stretch>
            <a:fillRect/>
          </a:stretch>
        </p:blipFill>
        <p:spPr bwMode="auto">
          <a:xfrm>
            <a:off x="304800" y="1219200"/>
            <a:ext cx="8524875" cy="4130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Go-Back-N (8)</a:t>
            </a:r>
          </a:p>
        </p:txBody>
      </p:sp>
      <p:sp>
        <p:nvSpPr>
          <p:cNvPr id="153603"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go-back-n.</a:t>
            </a:r>
          </a:p>
        </p:txBody>
      </p:sp>
      <p:sp>
        <p:nvSpPr>
          <p:cNvPr id="153604" name="TextBox 4"/>
          <p:cNvSpPr txBox="1">
            <a:spLocks noChangeArrowheads="1"/>
          </p:cNvSpPr>
          <p:nvPr/>
        </p:nvSpPr>
        <p:spPr bwMode="auto">
          <a:xfrm>
            <a:off x="533400" y="5334000"/>
            <a:ext cx="1066800" cy="523875"/>
          </a:xfrm>
          <a:prstGeom prst="rect">
            <a:avLst/>
          </a:prstGeom>
          <a:noFill/>
          <a:ln w="9525">
            <a:noFill/>
            <a:miter lim="800000"/>
            <a:headEnd/>
            <a:tailEnd/>
          </a:ln>
        </p:spPr>
        <p:txBody>
          <a:bodyPr>
            <a:spAutoFit/>
          </a:bodyPr>
          <a:lstStyle/>
          <a:p>
            <a:r>
              <a:rPr lang="en-US" sz="2800"/>
              <a:t>. . .</a:t>
            </a:r>
          </a:p>
        </p:txBody>
      </p:sp>
      <p:pic>
        <p:nvPicPr>
          <p:cNvPr id="153605" name="Picture 2"/>
          <p:cNvPicPr>
            <a:picLocks noChangeAspect="1" noChangeArrowheads="1"/>
          </p:cNvPicPr>
          <p:nvPr/>
        </p:nvPicPr>
        <p:blipFill>
          <a:blip r:embed="rId2"/>
          <a:srcRect/>
          <a:stretch>
            <a:fillRect/>
          </a:stretch>
        </p:blipFill>
        <p:spPr bwMode="auto">
          <a:xfrm>
            <a:off x="762000" y="1066800"/>
            <a:ext cx="7773988" cy="440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Go-Back-N (9)</a:t>
            </a:r>
          </a:p>
        </p:txBody>
      </p:sp>
      <p:sp>
        <p:nvSpPr>
          <p:cNvPr id="154627"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go-back-n.</a:t>
            </a:r>
          </a:p>
        </p:txBody>
      </p:sp>
      <p:pic>
        <p:nvPicPr>
          <p:cNvPr id="154628" name="Picture 2"/>
          <p:cNvPicPr>
            <a:picLocks noChangeAspect="1" noChangeArrowheads="1"/>
          </p:cNvPicPr>
          <p:nvPr/>
        </p:nvPicPr>
        <p:blipFill>
          <a:blip r:embed="rId2"/>
          <a:srcRect/>
          <a:stretch>
            <a:fillRect/>
          </a:stretch>
        </p:blipFill>
        <p:spPr bwMode="auto">
          <a:xfrm>
            <a:off x="609600" y="2438400"/>
            <a:ext cx="6276975" cy="2066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Go-Back-N (10)</a:t>
            </a:r>
          </a:p>
        </p:txBody>
      </p:sp>
      <p:sp>
        <p:nvSpPr>
          <p:cNvPr id="155651" name="Content Placeholder 2"/>
          <p:cNvSpPr>
            <a:spLocks noGrp="1"/>
          </p:cNvSpPr>
          <p:nvPr>
            <p:ph idx="1"/>
          </p:nvPr>
        </p:nvSpPr>
        <p:spPr bwMode="auto">
          <a:xfrm>
            <a:off x="0" y="5562600"/>
            <a:ext cx="9144000" cy="838200"/>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Simulation of multiple timers in software. </a:t>
            </a:r>
            <a:r>
              <a:rPr lang="en-US" smtClean="0">
                <a:solidFill>
                  <a:srgbClr val="0033CC"/>
                </a:solidFill>
                <a:latin typeface="Arial" charset="0"/>
                <a:cs typeface="Arial" charset="0"/>
              </a:rPr>
              <a:t>(a) </a:t>
            </a:r>
            <a:r>
              <a:rPr lang="en-US" smtClean="0">
                <a:latin typeface="Arial" charset="0"/>
                <a:cs typeface="Arial" charset="0"/>
              </a:rPr>
              <a:t>The queued</a:t>
            </a:r>
            <a:br>
              <a:rPr lang="en-US" smtClean="0">
                <a:latin typeface="Arial" charset="0"/>
                <a:cs typeface="Arial" charset="0"/>
              </a:rPr>
            </a:br>
            <a:r>
              <a:rPr lang="en-US" smtClean="0">
                <a:latin typeface="Arial" charset="0"/>
                <a:cs typeface="Arial" charset="0"/>
              </a:rPr>
              <a:t>timeouts  </a:t>
            </a:r>
            <a:r>
              <a:rPr lang="en-US" smtClean="0">
                <a:solidFill>
                  <a:srgbClr val="0033CC"/>
                </a:solidFill>
                <a:latin typeface="Arial" charset="0"/>
                <a:cs typeface="Arial" charset="0"/>
              </a:rPr>
              <a:t>(b) </a:t>
            </a:r>
            <a:r>
              <a:rPr lang="en-US" smtClean="0">
                <a:latin typeface="Arial" charset="0"/>
                <a:cs typeface="Arial" charset="0"/>
              </a:rPr>
              <a:t>The situation after the first timeout has expired.</a:t>
            </a:r>
          </a:p>
        </p:txBody>
      </p:sp>
      <p:pic>
        <p:nvPicPr>
          <p:cNvPr id="155652" name="Picture 2"/>
          <p:cNvPicPr>
            <a:picLocks noChangeAspect="1" noChangeArrowheads="1"/>
          </p:cNvPicPr>
          <p:nvPr/>
        </p:nvPicPr>
        <p:blipFill>
          <a:blip r:embed="rId2"/>
          <a:srcRect/>
          <a:stretch>
            <a:fillRect/>
          </a:stretch>
        </p:blipFill>
        <p:spPr bwMode="auto">
          <a:xfrm>
            <a:off x="357188" y="1752600"/>
            <a:ext cx="8529637" cy="3238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Selective Repeat (1)</a:t>
            </a:r>
          </a:p>
        </p:txBody>
      </p:sp>
      <p:sp>
        <p:nvSpPr>
          <p:cNvPr id="156675"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selective repeat.</a:t>
            </a:r>
          </a:p>
        </p:txBody>
      </p:sp>
      <p:pic>
        <p:nvPicPr>
          <p:cNvPr id="156676" name="Picture 2"/>
          <p:cNvPicPr>
            <a:picLocks noChangeAspect="1" noChangeArrowheads="1"/>
          </p:cNvPicPr>
          <p:nvPr/>
        </p:nvPicPr>
        <p:blipFill>
          <a:blip r:embed="rId2"/>
          <a:srcRect/>
          <a:stretch>
            <a:fillRect/>
          </a:stretch>
        </p:blipFill>
        <p:spPr bwMode="auto">
          <a:xfrm>
            <a:off x="330200" y="1447800"/>
            <a:ext cx="8602663" cy="3757613"/>
          </a:xfrm>
          <a:prstGeom prst="rect">
            <a:avLst/>
          </a:prstGeom>
          <a:noFill/>
          <a:ln w="9525">
            <a:noFill/>
            <a:miter lim="800000"/>
            <a:headEnd/>
            <a:tailEnd/>
          </a:ln>
        </p:spPr>
      </p:pic>
      <p:sp>
        <p:nvSpPr>
          <p:cNvPr id="156677" name="TextBox 4"/>
          <p:cNvSpPr txBox="1">
            <a:spLocks noChangeArrowheads="1"/>
          </p:cNvSpPr>
          <p:nvPr/>
        </p:nvSpPr>
        <p:spPr bwMode="auto">
          <a:xfrm>
            <a:off x="381000" y="5181600"/>
            <a:ext cx="1066800" cy="523875"/>
          </a:xfrm>
          <a:prstGeom prst="rect">
            <a:avLst/>
          </a:prstGeom>
          <a:noFill/>
          <a:ln w="9525">
            <a:noFill/>
            <a:miter lim="800000"/>
            <a:headEnd/>
            <a:tailEnd/>
          </a:ln>
        </p:spPr>
        <p:txBody>
          <a:bodyPr>
            <a:spAutoFit/>
          </a:bodyPr>
          <a:lstStyle/>
          <a:p>
            <a:r>
              <a:rPr lang="en-US" sz="2800"/>
              <a:t>. . .</a:t>
            </a: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Selective Repeat (2)</a:t>
            </a:r>
          </a:p>
        </p:txBody>
      </p:sp>
      <p:sp>
        <p:nvSpPr>
          <p:cNvPr id="157699"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selective repeat.</a:t>
            </a:r>
          </a:p>
        </p:txBody>
      </p:sp>
      <p:sp>
        <p:nvSpPr>
          <p:cNvPr id="157700" name="TextBox 4"/>
          <p:cNvSpPr txBox="1">
            <a:spLocks noChangeArrowheads="1"/>
          </p:cNvSpPr>
          <p:nvPr/>
        </p:nvSpPr>
        <p:spPr bwMode="auto">
          <a:xfrm>
            <a:off x="381000" y="5181600"/>
            <a:ext cx="1066800" cy="523875"/>
          </a:xfrm>
          <a:prstGeom prst="rect">
            <a:avLst/>
          </a:prstGeom>
          <a:noFill/>
          <a:ln w="9525">
            <a:noFill/>
            <a:miter lim="800000"/>
            <a:headEnd/>
            <a:tailEnd/>
          </a:ln>
        </p:spPr>
        <p:txBody>
          <a:bodyPr>
            <a:spAutoFit/>
          </a:bodyPr>
          <a:lstStyle/>
          <a:p>
            <a:r>
              <a:rPr lang="en-US" sz="2800"/>
              <a:t>. . .</a:t>
            </a:r>
          </a:p>
        </p:txBody>
      </p:sp>
      <p:pic>
        <p:nvPicPr>
          <p:cNvPr id="157701" name="Picture 2"/>
          <p:cNvPicPr>
            <a:picLocks noChangeAspect="1" noChangeArrowheads="1"/>
          </p:cNvPicPr>
          <p:nvPr/>
        </p:nvPicPr>
        <p:blipFill>
          <a:blip r:embed="rId2"/>
          <a:srcRect/>
          <a:stretch>
            <a:fillRect/>
          </a:stretch>
        </p:blipFill>
        <p:spPr bwMode="auto">
          <a:xfrm>
            <a:off x="207963" y="1676400"/>
            <a:ext cx="8691562" cy="3338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Selective Repeat (3)</a:t>
            </a:r>
          </a:p>
        </p:txBody>
      </p:sp>
      <p:sp>
        <p:nvSpPr>
          <p:cNvPr id="158723"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selective repeat.</a:t>
            </a:r>
          </a:p>
        </p:txBody>
      </p:sp>
      <p:sp>
        <p:nvSpPr>
          <p:cNvPr id="158724" name="TextBox 4"/>
          <p:cNvSpPr txBox="1">
            <a:spLocks noChangeArrowheads="1"/>
          </p:cNvSpPr>
          <p:nvPr/>
        </p:nvSpPr>
        <p:spPr bwMode="auto">
          <a:xfrm>
            <a:off x="381000" y="5181600"/>
            <a:ext cx="1066800" cy="523875"/>
          </a:xfrm>
          <a:prstGeom prst="rect">
            <a:avLst/>
          </a:prstGeom>
          <a:noFill/>
          <a:ln w="9525">
            <a:noFill/>
            <a:miter lim="800000"/>
            <a:headEnd/>
            <a:tailEnd/>
          </a:ln>
        </p:spPr>
        <p:txBody>
          <a:bodyPr>
            <a:spAutoFit/>
          </a:bodyPr>
          <a:lstStyle/>
          <a:p>
            <a:r>
              <a:rPr lang="en-US" sz="2800"/>
              <a:t>. . .</a:t>
            </a:r>
          </a:p>
        </p:txBody>
      </p:sp>
      <p:pic>
        <p:nvPicPr>
          <p:cNvPr id="158725" name="Picture 2"/>
          <p:cNvPicPr>
            <a:picLocks noChangeAspect="1" noChangeArrowheads="1"/>
          </p:cNvPicPr>
          <p:nvPr/>
        </p:nvPicPr>
        <p:blipFill>
          <a:blip r:embed="rId2"/>
          <a:srcRect/>
          <a:stretch>
            <a:fillRect/>
          </a:stretch>
        </p:blipFill>
        <p:spPr bwMode="auto">
          <a:xfrm>
            <a:off x="258763" y="1447800"/>
            <a:ext cx="8885237" cy="3028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Selective Repeat (4)</a:t>
            </a:r>
          </a:p>
        </p:txBody>
      </p:sp>
      <p:sp>
        <p:nvSpPr>
          <p:cNvPr id="159747"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selective repeat.</a:t>
            </a:r>
          </a:p>
        </p:txBody>
      </p:sp>
      <p:sp>
        <p:nvSpPr>
          <p:cNvPr id="159748" name="TextBox 4"/>
          <p:cNvSpPr txBox="1">
            <a:spLocks noChangeArrowheads="1"/>
          </p:cNvSpPr>
          <p:nvPr/>
        </p:nvSpPr>
        <p:spPr bwMode="auto">
          <a:xfrm>
            <a:off x="457200" y="4114800"/>
            <a:ext cx="1066800" cy="523875"/>
          </a:xfrm>
          <a:prstGeom prst="rect">
            <a:avLst/>
          </a:prstGeom>
          <a:noFill/>
          <a:ln w="9525">
            <a:noFill/>
            <a:miter lim="800000"/>
            <a:headEnd/>
            <a:tailEnd/>
          </a:ln>
        </p:spPr>
        <p:txBody>
          <a:bodyPr>
            <a:spAutoFit/>
          </a:bodyPr>
          <a:lstStyle/>
          <a:p>
            <a:r>
              <a:rPr lang="en-US" sz="2800"/>
              <a:t>. . .</a:t>
            </a:r>
          </a:p>
        </p:txBody>
      </p:sp>
      <p:pic>
        <p:nvPicPr>
          <p:cNvPr id="159749" name="Picture 2"/>
          <p:cNvPicPr>
            <a:picLocks noChangeAspect="1" noChangeArrowheads="1"/>
          </p:cNvPicPr>
          <p:nvPr/>
        </p:nvPicPr>
        <p:blipFill>
          <a:blip r:embed="rId2"/>
          <a:srcRect/>
          <a:stretch>
            <a:fillRect/>
          </a:stretch>
        </p:blipFill>
        <p:spPr bwMode="auto">
          <a:xfrm>
            <a:off x="263525" y="2209800"/>
            <a:ext cx="8880475"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Selective Repeat (5)</a:t>
            </a:r>
          </a:p>
        </p:txBody>
      </p:sp>
      <p:sp>
        <p:nvSpPr>
          <p:cNvPr id="160771"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selective repeat.</a:t>
            </a:r>
          </a:p>
        </p:txBody>
      </p:sp>
      <p:sp>
        <p:nvSpPr>
          <p:cNvPr id="160772" name="TextBox 4"/>
          <p:cNvSpPr txBox="1">
            <a:spLocks noChangeArrowheads="1"/>
          </p:cNvSpPr>
          <p:nvPr/>
        </p:nvSpPr>
        <p:spPr bwMode="auto">
          <a:xfrm>
            <a:off x="457200" y="4267200"/>
            <a:ext cx="1066800" cy="523875"/>
          </a:xfrm>
          <a:prstGeom prst="rect">
            <a:avLst/>
          </a:prstGeom>
          <a:noFill/>
          <a:ln w="9525">
            <a:noFill/>
            <a:miter lim="800000"/>
            <a:headEnd/>
            <a:tailEnd/>
          </a:ln>
        </p:spPr>
        <p:txBody>
          <a:bodyPr>
            <a:spAutoFit/>
          </a:bodyPr>
          <a:lstStyle/>
          <a:p>
            <a:r>
              <a:rPr lang="en-US" sz="2800"/>
              <a:t>. . .</a:t>
            </a:r>
          </a:p>
        </p:txBody>
      </p:sp>
      <p:pic>
        <p:nvPicPr>
          <p:cNvPr id="160773" name="Picture 2"/>
          <p:cNvPicPr>
            <a:picLocks noChangeAspect="1" noChangeArrowheads="1"/>
          </p:cNvPicPr>
          <p:nvPr/>
        </p:nvPicPr>
        <p:blipFill>
          <a:blip r:embed="rId2"/>
          <a:srcRect/>
          <a:stretch>
            <a:fillRect/>
          </a:stretch>
        </p:blipFill>
        <p:spPr bwMode="auto">
          <a:xfrm>
            <a:off x="92075" y="1752600"/>
            <a:ext cx="9051925"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Selective Repeat (6)</a:t>
            </a:r>
          </a:p>
        </p:txBody>
      </p:sp>
      <p:sp>
        <p:nvSpPr>
          <p:cNvPr id="161795"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selective repeat.</a:t>
            </a:r>
          </a:p>
        </p:txBody>
      </p:sp>
      <p:sp>
        <p:nvSpPr>
          <p:cNvPr id="161796" name="TextBox 4"/>
          <p:cNvSpPr txBox="1">
            <a:spLocks noChangeArrowheads="1"/>
          </p:cNvSpPr>
          <p:nvPr/>
        </p:nvSpPr>
        <p:spPr bwMode="auto">
          <a:xfrm>
            <a:off x="457200" y="4267200"/>
            <a:ext cx="1066800" cy="523875"/>
          </a:xfrm>
          <a:prstGeom prst="rect">
            <a:avLst/>
          </a:prstGeom>
          <a:noFill/>
          <a:ln w="9525">
            <a:noFill/>
            <a:miter lim="800000"/>
            <a:headEnd/>
            <a:tailEnd/>
          </a:ln>
        </p:spPr>
        <p:txBody>
          <a:bodyPr>
            <a:spAutoFit/>
          </a:bodyPr>
          <a:lstStyle/>
          <a:p>
            <a:r>
              <a:rPr lang="en-US" sz="2800"/>
              <a:t>. . .</a:t>
            </a:r>
          </a:p>
        </p:txBody>
      </p:sp>
      <p:pic>
        <p:nvPicPr>
          <p:cNvPr id="161797" name="Picture 2"/>
          <p:cNvPicPr>
            <a:picLocks noChangeAspect="1" noChangeArrowheads="1"/>
          </p:cNvPicPr>
          <p:nvPr/>
        </p:nvPicPr>
        <p:blipFill>
          <a:blip r:embed="rId2"/>
          <a:srcRect/>
          <a:stretch>
            <a:fillRect/>
          </a:stretch>
        </p:blipFill>
        <p:spPr bwMode="auto">
          <a:xfrm>
            <a:off x="307975" y="1981200"/>
            <a:ext cx="8836025" cy="2476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815647" y="1524000"/>
            <a:ext cx="4966153" cy="35280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Selective Repeat (7)</a:t>
            </a:r>
          </a:p>
        </p:txBody>
      </p:sp>
      <p:sp>
        <p:nvSpPr>
          <p:cNvPr id="162819"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selective repeat.</a:t>
            </a:r>
          </a:p>
        </p:txBody>
      </p:sp>
      <p:sp>
        <p:nvSpPr>
          <p:cNvPr id="162820" name="TextBox 4"/>
          <p:cNvSpPr txBox="1">
            <a:spLocks noChangeArrowheads="1"/>
          </p:cNvSpPr>
          <p:nvPr/>
        </p:nvSpPr>
        <p:spPr bwMode="auto">
          <a:xfrm>
            <a:off x="533400" y="4495800"/>
            <a:ext cx="1066800" cy="523875"/>
          </a:xfrm>
          <a:prstGeom prst="rect">
            <a:avLst/>
          </a:prstGeom>
          <a:noFill/>
          <a:ln w="9525">
            <a:noFill/>
            <a:miter lim="800000"/>
            <a:headEnd/>
            <a:tailEnd/>
          </a:ln>
        </p:spPr>
        <p:txBody>
          <a:bodyPr>
            <a:spAutoFit/>
          </a:bodyPr>
          <a:lstStyle/>
          <a:p>
            <a:r>
              <a:rPr lang="en-US" sz="2800"/>
              <a:t>. . .</a:t>
            </a:r>
          </a:p>
        </p:txBody>
      </p:sp>
      <p:pic>
        <p:nvPicPr>
          <p:cNvPr id="162821" name="Picture 2"/>
          <p:cNvPicPr>
            <a:picLocks noChangeAspect="1" noChangeArrowheads="1"/>
          </p:cNvPicPr>
          <p:nvPr/>
        </p:nvPicPr>
        <p:blipFill>
          <a:blip r:embed="rId2"/>
          <a:srcRect/>
          <a:stretch>
            <a:fillRect/>
          </a:stretch>
        </p:blipFill>
        <p:spPr bwMode="auto">
          <a:xfrm>
            <a:off x="309563" y="1905000"/>
            <a:ext cx="8631237" cy="2709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Selective Repeat (8)</a:t>
            </a:r>
          </a:p>
        </p:txBody>
      </p:sp>
      <p:sp>
        <p:nvSpPr>
          <p:cNvPr id="163843"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selective repeat.</a:t>
            </a:r>
          </a:p>
        </p:txBody>
      </p:sp>
      <p:sp>
        <p:nvSpPr>
          <p:cNvPr id="163844" name="TextBox 4"/>
          <p:cNvSpPr txBox="1">
            <a:spLocks noChangeArrowheads="1"/>
          </p:cNvSpPr>
          <p:nvPr/>
        </p:nvSpPr>
        <p:spPr bwMode="auto">
          <a:xfrm>
            <a:off x="533400" y="4495800"/>
            <a:ext cx="1066800" cy="523875"/>
          </a:xfrm>
          <a:prstGeom prst="rect">
            <a:avLst/>
          </a:prstGeom>
          <a:noFill/>
          <a:ln w="9525">
            <a:noFill/>
            <a:miter lim="800000"/>
            <a:headEnd/>
            <a:tailEnd/>
          </a:ln>
        </p:spPr>
        <p:txBody>
          <a:bodyPr>
            <a:spAutoFit/>
          </a:bodyPr>
          <a:lstStyle/>
          <a:p>
            <a:r>
              <a:rPr lang="en-US" sz="2800"/>
              <a:t>. . .</a:t>
            </a:r>
          </a:p>
        </p:txBody>
      </p:sp>
      <p:pic>
        <p:nvPicPr>
          <p:cNvPr id="163845" name="Picture 2"/>
          <p:cNvPicPr>
            <a:picLocks noChangeAspect="1" noChangeArrowheads="1"/>
          </p:cNvPicPr>
          <p:nvPr/>
        </p:nvPicPr>
        <p:blipFill>
          <a:blip r:embed="rId2"/>
          <a:srcRect/>
          <a:stretch>
            <a:fillRect/>
          </a:stretch>
        </p:blipFill>
        <p:spPr bwMode="auto">
          <a:xfrm>
            <a:off x="261938" y="1905000"/>
            <a:ext cx="8751887" cy="2852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Selective Repeat (9)</a:t>
            </a:r>
          </a:p>
        </p:txBody>
      </p:sp>
      <p:sp>
        <p:nvSpPr>
          <p:cNvPr id="164867"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sliding window protocol using selective repeat.</a:t>
            </a:r>
          </a:p>
        </p:txBody>
      </p:sp>
      <p:pic>
        <p:nvPicPr>
          <p:cNvPr id="164868" name="Picture 2"/>
          <p:cNvPicPr>
            <a:picLocks noChangeAspect="1" noChangeArrowheads="1"/>
          </p:cNvPicPr>
          <p:nvPr/>
        </p:nvPicPr>
        <p:blipFill>
          <a:blip r:embed="rId2"/>
          <a:srcRect/>
          <a:stretch>
            <a:fillRect/>
          </a:stretch>
        </p:blipFill>
        <p:spPr bwMode="auto">
          <a:xfrm>
            <a:off x="84138" y="2286000"/>
            <a:ext cx="9059862"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Protocol Using Selective Repeat (10)</a:t>
            </a:r>
          </a:p>
        </p:txBody>
      </p:sp>
      <p:sp>
        <p:nvSpPr>
          <p:cNvPr id="165891" name="Content Placeholder 2"/>
          <p:cNvSpPr>
            <a:spLocks noGrp="1"/>
          </p:cNvSpPr>
          <p:nvPr>
            <p:ph idx="1"/>
          </p:nvPr>
        </p:nvSpPr>
        <p:spPr bwMode="auto">
          <a:xfrm>
            <a:off x="228600" y="4191000"/>
            <a:ext cx="8915400" cy="2362200"/>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 typeface="Times New Roman" charset="0"/>
              <a:buAutoNum type="alphaLcParenR"/>
            </a:pPr>
            <a:r>
              <a:rPr lang="en-US" smtClean="0">
                <a:latin typeface="Arial" charset="0"/>
                <a:cs typeface="Arial" charset="0"/>
              </a:rPr>
              <a:t>Initial situation with a window of size7</a:t>
            </a:r>
          </a:p>
          <a:p>
            <a:pPr eaLnBrk="1" hangingPunct="1"/>
            <a:r>
              <a:rPr lang="en-US" smtClean="0">
                <a:latin typeface="Arial" charset="0"/>
                <a:cs typeface="Arial" charset="0"/>
              </a:rPr>
              <a:t>After 7 frames sent and received but not acknowledged.</a:t>
            </a:r>
          </a:p>
          <a:p>
            <a:pPr eaLnBrk="1" hangingPunct="1"/>
            <a:r>
              <a:rPr lang="en-US" smtClean="0">
                <a:latin typeface="Arial" charset="0"/>
                <a:cs typeface="Arial" charset="0"/>
              </a:rPr>
              <a:t>Initial situation with a window size of 4.</a:t>
            </a:r>
          </a:p>
          <a:p>
            <a:pPr eaLnBrk="1" hangingPunct="1"/>
            <a:r>
              <a:rPr lang="en-US" smtClean="0">
                <a:latin typeface="Arial" charset="0"/>
                <a:cs typeface="Arial" charset="0"/>
              </a:rPr>
              <a:t>After 4 frames sent and received but not acknowledged.</a:t>
            </a:r>
          </a:p>
        </p:txBody>
      </p:sp>
      <p:pic>
        <p:nvPicPr>
          <p:cNvPr id="165892" name="Picture 2"/>
          <p:cNvPicPr>
            <a:picLocks noChangeAspect="1" noChangeArrowheads="1"/>
          </p:cNvPicPr>
          <p:nvPr/>
        </p:nvPicPr>
        <p:blipFill>
          <a:blip r:embed="rId2"/>
          <a:srcRect/>
          <a:stretch>
            <a:fillRect/>
          </a:stretch>
        </p:blipFill>
        <p:spPr bwMode="auto">
          <a:xfrm>
            <a:off x="228600" y="1219200"/>
            <a:ext cx="8594725"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bwMode="auto">
          <a:xfrm>
            <a:off x="0" y="314325"/>
            <a:ext cx="91440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Example Data Link Protocols</a:t>
            </a:r>
          </a:p>
        </p:txBody>
      </p:sp>
      <p:sp>
        <p:nvSpPr>
          <p:cNvPr id="166915" name="Rectangle 3"/>
          <p:cNvSpPr>
            <a:spLocks noGrp="1" noChangeArrowheads="1"/>
          </p:cNvSpPr>
          <p:nvPr>
            <p:ph idx="1"/>
          </p:nvPr>
        </p:nvSpPr>
        <p:spPr bwMode="auto">
          <a:xfrm>
            <a:off x="381000" y="2209800"/>
            <a:ext cx="9067800" cy="4343400"/>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 typeface="Times New Roman" charset="0"/>
              <a:buAutoNum type="arabicPeriod"/>
            </a:pPr>
            <a:r>
              <a:rPr lang="en-US" smtClean="0">
                <a:latin typeface="Arial" charset="0"/>
                <a:cs typeface="Arial" charset="0"/>
              </a:rPr>
              <a:t>Packet over SONET</a:t>
            </a:r>
          </a:p>
          <a:p>
            <a:pPr eaLnBrk="1" hangingPunct="1">
              <a:buFont typeface="Times New Roman" charset="0"/>
              <a:buAutoNum type="arabicPeriod"/>
            </a:pPr>
            <a:r>
              <a:rPr lang="en-US" smtClean="0">
                <a:latin typeface="Arial" charset="0"/>
                <a:cs typeface="Arial" charset="0"/>
              </a:rPr>
              <a:t>ADSL (Asymmetric Digital Subscriber Loop)</a:t>
            </a: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Packet over SONET (1)</a:t>
            </a:r>
          </a:p>
        </p:txBody>
      </p:sp>
      <p:sp>
        <p:nvSpPr>
          <p:cNvPr id="167939"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Packet over SONET. </a:t>
            </a:r>
            <a:r>
              <a:rPr lang="en-US" smtClean="0">
                <a:solidFill>
                  <a:srgbClr val="0033CC"/>
                </a:solidFill>
                <a:latin typeface="Arial" charset="0"/>
                <a:cs typeface="Arial" charset="0"/>
              </a:rPr>
              <a:t>(a) </a:t>
            </a:r>
            <a:r>
              <a:rPr lang="en-US" smtClean="0">
                <a:latin typeface="Arial" charset="0"/>
                <a:cs typeface="Arial" charset="0"/>
              </a:rPr>
              <a:t>A protocol stack. </a:t>
            </a:r>
            <a:r>
              <a:rPr lang="en-US" smtClean="0">
                <a:solidFill>
                  <a:srgbClr val="0033CC"/>
                </a:solidFill>
                <a:latin typeface="Arial" charset="0"/>
                <a:cs typeface="Arial" charset="0"/>
              </a:rPr>
              <a:t>(b) </a:t>
            </a:r>
            <a:r>
              <a:rPr lang="en-US" smtClean="0">
                <a:latin typeface="Arial" charset="0"/>
                <a:cs typeface="Arial" charset="0"/>
              </a:rPr>
              <a:t>Frame relationships</a:t>
            </a:r>
          </a:p>
        </p:txBody>
      </p:sp>
      <p:pic>
        <p:nvPicPr>
          <p:cNvPr id="167940" name="Picture 3"/>
          <p:cNvPicPr>
            <a:picLocks noChangeAspect="1" noChangeArrowheads="1"/>
          </p:cNvPicPr>
          <p:nvPr/>
        </p:nvPicPr>
        <p:blipFill>
          <a:blip r:embed="rId2"/>
          <a:srcRect/>
          <a:stretch>
            <a:fillRect/>
          </a:stretch>
        </p:blipFill>
        <p:spPr bwMode="auto">
          <a:xfrm>
            <a:off x="304800" y="2057400"/>
            <a:ext cx="8524875" cy="2181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bwMode="auto">
          <a:xfrm>
            <a:off x="0" y="314325"/>
            <a:ext cx="91440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Packet over SONET (2)</a:t>
            </a:r>
          </a:p>
        </p:txBody>
      </p:sp>
      <p:sp>
        <p:nvSpPr>
          <p:cNvPr id="168963" name="Rectangle 3"/>
          <p:cNvSpPr>
            <a:spLocks noGrp="1" noChangeArrowheads="1"/>
          </p:cNvSpPr>
          <p:nvPr>
            <p:ph idx="1"/>
          </p:nvPr>
        </p:nvSpPr>
        <p:spPr bwMode="auto">
          <a:xfrm>
            <a:off x="1116013" y="2033588"/>
            <a:ext cx="8027987" cy="4519612"/>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Tx/>
              <a:buNone/>
            </a:pPr>
            <a:r>
              <a:rPr lang="en-US" smtClean="0">
                <a:latin typeface="Arial" charset="0"/>
                <a:cs typeface="Arial" charset="0"/>
              </a:rPr>
              <a:t>PPP Features</a:t>
            </a:r>
          </a:p>
          <a:p>
            <a:pPr eaLnBrk="1" hangingPunct="1">
              <a:buFont typeface="Times New Roman" charset="0"/>
              <a:buAutoNum type="arabicPeriod"/>
            </a:pPr>
            <a:r>
              <a:rPr lang="en-US" smtClean="0">
                <a:latin typeface="Arial" charset="0"/>
                <a:cs typeface="Arial" charset="0"/>
              </a:rPr>
              <a:t>Separate packets, error detection</a:t>
            </a:r>
          </a:p>
          <a:p>
            <a:pPr eaLnBrk="1" hangingPunct="1">
              <a:buFont typeface="Times New Roman" charset="0"/>
              <a:buAutoNum type="arabicPeriod"/>
            </a:pPr>
            <a:r>
              <a:rPr lang="en-US" smtClean="0">
                <a:latin typeface="Arial" charset="0"/>
                <a:cs typeface="Arial" charset="0"/>
              </a:rPr>
              <a:t>Link Control Protocol</a:t>
            </a:r>
          </a:p>
          <a:p>
            <a:pPr eaLnBrk="1" hangingPunct="1">
              <a:buFont typeface="Times New Roman" charset="0"/>
              <a:buAutoNum type="arabicPeriod"/>
            </a:pPr>
            <a:r>
              <a:rPr lang="en-US" smtClean="0">
                <a:latin typeface="Arial" charset="0"/>
                <a:cs typeface="Arial" charset="0"/>
              </a:rPr>
              <a:t>Network Control Protocol</a:t>
            </a:r>
          </a:p>
          <a:p>
            <a:pPr eaLnBrk="1" hangingPunct="1">
              <a:buFontTx/>
              <a:buChar char="•"/>
            </a:pPr>
            <a:endParaRPr lang="en-US" smtClean="0">
              <a:latin typeface="Arial" charset="0"/>
              <a:cs typeface="Arial" charset="0"/>
            </a:endParaRPr>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Packet over SONET (3)</a:t>
            </a:r>
          </a:p>
        </p:txBody>
      </p:sp>
      <p:sp>
        <p:nvSpPr>
          <p:cNvPr id="169987"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The PPP full frame format for unnumbered mode operation</a:t>
            </a:r>
          </a:p>
        </p:txBody>
      </p:sp>
      <p:pic>
        <p:nvPicPr>
          <p:cNvPr id="169988" name="Picture 13" descr="03-24"/>
          <p:cNvPicPr>
            <a:picLocks noChangeAspect="1" noChangeArrowheads="1"/>
          </p:cNvPicPr>
          <p:nvPr/>
        </p:nvPicPr>
        <p:blipFill>
          <a:blip r:embed="rId2"/>
          <a:srcRect/>
          <a:stretch>
            <a:fillRect/>
          </a:stretch>
        </p:blipFill>
        <p:spPr bwMode="auto">
          <a:xfrm>
            <a:off x="228600" y="2805113"/>
            <a:ext cx="8686800" cy="1247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Packet over SONET (4)</a:t>
            </a:r>
          </a:p>
        </p:txBody>
      </p:sp>
      <p:sp>
        <p:nvSpPr>
          <p:cNvPr id="171011"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State diagram for bringing a PPP link up and down</a:t>
            </a:r>
          </a:p>
        </p:txBody>
      </p:sp>
      <p:pic>
        <p:nvPicPr>
          <p:cNvPr id="171012" name="Picture 2"/>
          <p:cNvPicPr>
            <a:picLocks noChangeAspect="1" noChangeArrowheads="1"/>
          </p:cNvPicPr>
          <p:nvPr/>
        </p:nvPicPr>
        <p:blipFill>
          <a:blip r:embed="rId2"/>
          <a:srcRect/>
          <a:stretch>
            <a:fillRect/>
          </a:stretch>
        </p:blipFill>
        <p:spPr bwMode="auto">
          <a:xfrm>
            <a:off x="1143000" y="838200"/>
            <a:ext cx="6934200" cy="46370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ADSL (Asymmetric Digital </a:t>
            </a:r>
            <a:br>
              <a:rPr lang="en-US" smtClean="0">
                <a:latin typeface="Arial" charset="0"/>
                <a:cs typeface="Arial" charset="0"/>
              </a:rPr>
            </a:br>
            <a:r>
              <a:rPr lang="en-US" smtClean="0">
                <a:latin typeface="Arial" charset="0"/>
                <a:cs typeface="Arial" charset="0"/>
              </a:rPr>
              <a:t>Subscriber Loop) (1)</a:t>
            </a:r>
          </a:p>
        </p:txBody>
      </p:sp>
      <p:sp>
        <p:nvSpPr>
          <p:cNvPr id="172035"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ADSL protocol stacks.</a:t>
            </a:r>
          </a:p>
        </p:txBody>
      </p:sp>
      <p:pic>
        <p:nvPicPr>
          <p:cNvPr id="172036" name="Picture 2"/>
          <p:cNvPicPr>
            <a:picLocks noChangeAspect="1" noChangeArrowheads="1"/>
          </p:cNvPicPr>
          <p:nvPr/>
        </p:nvPicPr>
        <p:blipFill>
          <a:blip r:embed="rId2"/>
          <a:srcRect/>
          <a:stretch>
            <a:fillRect/>
          </a:stretch>
        </p:blipFill>
        <p:spPr bwMode="auto">
          <a:xfrm>
            <a:off x="381000" y="1752600"/>
            <a:ext cx="8418513"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defRPr/>
            </a:pPr>
            <a:r>
              <a:rPr lang="en-US" sz="3600" smtClean="0">
                <a:latin typeface="Arial" charset="0"/>
                <a:cs typeface="Arial" charset="0"/>
              </a:rPr>
              <a:t>Local Area Networks</a:t>
            </a:r>
          </a:p>
        </p:txBody>
      </p:sp>
      <p:sp>
        <p:nvSpPr>
          <p:cNvPr id="20483" name="Content Placeholder 2"/>
          <p:cNvSpPr>
            <a:spLocks noGrp="1"/>
          </p:cNvSpPr>
          <p:nvPr>
            <p:ph idx="1"/>
          </p:nvPr>
        </p:nvSpPr>
        <p:spPr/>
        <p:txBody>
          <a:bodyPr/>
          <a:lstStyle/>
          <a:p>
            <a:pPr algn="ctr" eaLnBrk="1" hangingPunct="1">
              <a:buFontTx/>
              <a:buNone/>
            </a:pPr>
            <a:r>
              <a:rPr lang="en-US" smtClean="0">
                <a:latin typeface="Arial" charset="0"/>
                <a:cs typeface="Arial" charset="0"/>
              </a:rPr>
              <a:t>Wireless and wired LANs. (a) 802.11. (b) Switched Ethernet.</a:t>
            </a:r>
          </a:p>
        </p:txBody>
      </p:sp>
      <p:sp>
        <p:nvSpPr>
          <p:cNvPr id="15364"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20485" name="Picture 5"/>
          <p:cNvPicPr>
            <a:picLocks noChangeAspect="1" noChangeArrowheads="1"/>
          </p:cNvPicPr>
          <p:nvPr/>
        </p:nvPicPr>
        <p:blipFill>
          <a:blip r:embed="rId2"/>
          <a:srcRect/>
          <a:stretch>
            <a:fillRect/>
          </a:stretch>
        </p:blipFill>
        <p:spPr bwMode="auto">
          <a:xfrm>
            <a:off x="1295400" y="2667000"/>
            <a:ext cx="7666038" cy="3619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ADSL (Asymmetric Digital </a:t>
            </a:r>
            <a:br>
              <a:rPr lang="en-US" smtClean="0">
                <a:latin typeface="Arial" charset="0"/>
                <a:cs typeface="Arial" charset="0"/>
              </a:rPr>
            </a:br>
            <a:r>
              <a:rPr lang="en-US" smtClean="0">
                <a:latin typeface="Arial" charset="0"/>
                <a:cs typeface="Arial" charset="0"/>
              </a:rPr>
              <a:t>Subscriber Loop) (1)</a:t>
            </a:r>
          </a:p>
        </p:txBody>
      </p:sp>
      <p:sp>
        <p:nvSpPr>
          <p:cNvPr id="173059"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AAL5 frame carrying PPP data</a:t>
            </a:r>
          </a:p>
        </p:txBody>
      </p:sp>
      <p:pic>
        <p:nvPicPr>
          <p:cNvPr id="173060" name="Picture 2"/>
          <p:cNvPicPr>
            <a:picLocks noChangeAspect="1" noChangeArrowheads="1"/>
          </p:cNvPicPr>
          <p:nvPr/>
        </p:nvPicPr>
        <p:blipFill>
          <a:blip r:embed="rId2"/>
          <a:srcRect/>
          <a:stretch>
            <a:fillRect/>
          </a:stretch>
        </p:blipFill>
        <p:spPr bwMode="auto">
          <a:xfrm>
            <a:off x="215900" y="2514600"/>
            <a:ext cx="8661400" cy="1666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1"/>
          <p:cNvSpPr>
            <a:spLocks noGrp="1"/>
          </p:cNvSpPr>
          <p:nvPr>
            <p:ph type="ctrTitle"/>
          </p:nvPr>
        </p:nvSpPr>
        <p:spPr>
          <a:noFill/>
        </p:spPr>
        <p:txBody>
          <a:bodyPr/>
          <a:lstStyle/>
          <a:p>
            <a:pPr eaLnBrk="1" hangingPunct="1"/>
            <a:r>
              <a:rPr lang="en-US" smtClean="0">
                <a:latin typeface="Arial" charset="0"/>
                <a:cs typeface="Arial" charset="0"/>
              </a:rPr>
              <a:t>End</a:t>
            </a:r>
          </a:p>
        </p:txBody>
      </p:sp>
      <p:sp>
        <p:nvSpPr>
          <p:cNvPr id="174083" name="Subtitle 2"/>
          <p:cNvSpPr>
            <a:spLocks noGrp="1"/>
          </p:cNvSpPr>
          <p:nvPr>
            <p:ph type="subTitle" idx="1"/>
          </p:nvPr>
        </p:nvSpPr>
        <p:spPr>
          <a:noFill/>
        </p:spPr>
        <p:txBody>
          <a:bodyPr/>
          <a:lstStyle/>
          <a:p>
            <a:pPr eaLnBrk="1" hangingPunct="1"/>
            <a:r>
              <a:rPr lang="en-US" smtClean="0">
                <a:latin typeface="Arial" charset="0"/>
                <a:cs typeface="Arial" charset="0"/>
              </a:rPr>
              <a:t>Chapter 3</a:t>
            </a: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1"/>
          <p:cNvSpPr>
            <a:spLocks noGrp="1"/>
          </p:cNvSpPr>
          <p:nvPr>
            <p:ph type="sldNum" sz="quarter" idx="12"/>
          </p:nvPr>
        </p:nvSpPr>
        <p:spPr>
          <a:noFill/>
        </p:spPr>
        <p:txBody>
          <a:bodyPr/>
          <a:lstStyle/>
          <a:p>
            <a:r>
              <a:rPr lang="en-US" smtClean="0"/>
              <a:t>11.</a:t>
            </a:r>
            <a:fld id="{A34355FE-F9B0-416B-9666-3A161455C35C}" type="slidenum">
              <a:rPr lang="en-US" smtClean="0"/>
              <a:pPr/>
              <a:t>252</a:t>
            </a:fld>
            <a:endParaRPr lang="en-US" smtClean="0"/>
          </a:p>
        </p:txBody>
      </p:sp>
      <p:sp>
        <p:nvSpPr>
          <p:cNvPr id="17510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7510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75109" name="Text Box 4"/>
          <p:cNvSpPr txBox="1">
            <a:spLocks noChangeArrowheads="1"/>
          </p:cNvSpPr>
          <p:nvPr/>
        </p:nvSpPr>
        <p:spPr bwMode="auto">
          <a:xfrm>
            <a:off x="304800" y="381000"/>
            <a:ext cx="4773613"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11.2  </a:t>
            </a:r>
            <a:r>
              <a:rPr lang="en-US" sz="2000" i="1" baseline="0">
                <a:latin typeface="Times New Roman" charset="0"/>
              </a:rPr>
              <a:t>Byte stuffing and unstuffing</a:t>
            </a:r>
          </a:p>
        </p:txBody>
      </p:sp>
      <p:sp>
        <p:nvSpPr>
          <p:cNvPr id="17511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75111" name="Picture 6"/>
          <p:cNvPicPr>
            <a:picLocks noChangeAspect="1" noChangeArrowheads="1"/>
          </p:cNvPicPr>
          <p:nvPr/>
        </p:nvPicPr>
        <p:blipFill>
          <a:blip r:embed="rId3"/>
          <a:srcRect/>
          <a:stretch>
            <a:fillRect/>
          </a:stretch>
        </p:blipFill>
        <p:spPr bwMode="auto">
          <a:xfrm>
            <a:off x="609600" y="1574800"/>
            <a:ext cx="7331075" cy="406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Number Placeholder 1"/>
          <p:cNvSpPr>
            <a:spLocks noGrp="1"/>
          </p:cNvSpPr>
          <p:nvPr>
            <p:ph type="sldNum" sz="quarter" idx="12"/>
          </p:nvPr>
        </p:nvSpPr>
        <p:spPr>
          <a:noFill/>
        </p:spPr>
        <p:txBody>
          <a:bodyPr/>
          <a:lstStyle/>
          <a:p>
            <a:r>
              <a:rPr lang="en-US" smtClean="0"/>
              <a:t>11.</a:t>
            </a:r>
            <a:fld id="{988E40E9-E4E7-4CA0-9C40-B97C99E87538}" type="slidenum">
              <a:rPr lang="en-US" smtClean="0"/>
              <a:pPr/>
              <a:t>253</a:t>
            </a:fld>
            <a:endParaRPr lang="en-US" smtClean="0"/>
          </a:p>
        </p:txBody>
      </p:sp>
      <p:sp>
        <p:nvSpPr>
          <p:cNvPr id="17613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7613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76133" name="Text Box 4"/>
          <p:cNvSpPr txBox="1">
            <a:spLocks noChangeArrowheads="1"/>
          </p:cNvSpPr>
          <p:nvPr/>
        </p:nvSpPr>
        <p:spPr bwMode="auto">
          <a:xfrm>
            <a:off x="304800" y="381000"/>
            <a:ext cx="5321300"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11.3  </a:t>
            </a:r>
            <a:r>
              <a:rPr lang="en-US" sz="2000" i="1" baseline="0">
                <a:latin typeface="Times New Roman" charset="0"/>
              </a:rPr>
              <a:t>A frame in a bit-oriented protocol</a:t>
            </a:r>
          </a:p>
        </p:txBody>
      </p:sp>
      <p:sp>
        <p:nvSpPr>
          <p:cNvPr id="17613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76135" name="Picture 6"/>
          <p:cNvPicPr>
            <a:picLocks noChangeAspect="1" noChangeArrowheads="1"/>
          </p:cNvPicPr>
          <p:nvPr/>
        </p:nvPicPr>
        <p:blipFill>
          <a:blip r:embed="rId3"/>
          <a:srcRect/>
          <a:stretch>
            <a:fillRect/>
          </a:stretch>
        </p:blipFill>
        <p:spPr bwMode="auto">
          <a:xfrm>
            <a:off x="666750" y="2778125"/>
            <a:ext cx="6800850" cy="126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1"/>
          <p:cNvSpPr>
            <a:spLocks noGrp="1"/>
          </p:cNvSpPr>
          <p:nvPr>
            <p:ph type="sldNum" sz="quarter" idx="12"/>
          </p:nvPr>
        </p:nvSpPr>
        <p:spPr>
          <a:noFill/>
        </p:spPr>
        <p:txBody>
          <a:bodyPr/>
          <a:lstStyle/>
          <a:p>
            <a:r>
              <a:rPr lang="en-US" smtClean="0"/>
              <a:t>11.</a:t>
            </a:r>
            <a:fld id="{7E04A83E-DF33-4D59-A1D9-36173A7235A2}" type="slidenum">
              <a:rPr lang="en-US" smtClean="0"/>
              <a:pPr/>
              <a:t>254</a:t>
            </a:fld>
            <a:endParaRPr lang="en-US" smtClean="0"/>
          </a:p>
        </p:txBody>
      </p:sp>
      <p:sp>
        <p:nvSpPr>
          <p:cNvPr id="17715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7715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77157" name="Text Box 4"/>
          <p:cNvSpPr txBox="1">
            <a:spLocks noChangeArrowheads="1"/>
          </p:cNvSpPr>
          <p:nvPr/>
        </p:nvSpPr>
        <p:spPr bwMode="auto">
          <a:xfrm>
            <a:off x="304800" y="381000"/>
            <a:ext cx="4618038" cy="457200"/>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Figure 11.4  </a:t>
            </a:r>
            <a:r>
              <a:rPr lang="en-US" sz="2000" i="1" baseline="0">
                <a:latin typeface="Times New Roman" charset="0"/>
              </a:rPr>
              <a:t>Bit stuffing and unstuffing</a:t>
            </a:r>
          </a:p>
        </p:txBody>
      </p:sp>
      <p:sp>
        <p:nvSpPr>
          <p:cNvPr id="17715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77159" name="Picture 6"/>
          <p:cNvPicPr>
            <a:picLocks noChangeAspect="1" noChangeArrowheads="1"/>
          </p:cNvPicPr>
          <p:nvPr/>
        </p:nvPicPr>
        <p:blipFill>
          <a:blip r:embed="rId3"/>
          <a:srcRect/>
          <a:stretch>
            <a:fillRect/>
          </a:stretch>
        </p:blipFill>
        <p:spPr bwMode="auto">
          <a:xfrm>
            <a:off x="1081088" y="1697038"/>
            <a:ext cx="5776912" cy="4094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Slide Number Placeholder 1"/>
          <p:cNvSpPr>
            <a:spLocks noGrp="1"/>
          </p:cNvSpPr>
          <p:nvPr>
            <p:ph type="sldNum" sz="quarter" idx="12"/>
          </p:nvPr>
        </p:nvSpPr>
        <p:spPr>
          <a:noFill/>
        </p:spPr>
        <p:txBody>
          <a:bodyPr/>
          <a:lstStyle/>
          <a:p>
            <a:r>
              <a:rPr lang="en-US" smtClean="0"/>
              <a:t>11.</a:t>
            </a:r>
            <a:fld id="{44D34E02-E163-407E-87D0-D134D8E862F4}" type="slidenum">
              <a:rPr lang="en-US" smtClean="0"/>
              <a:pPr/>
              <a:t>255</a:t>
            </a:fld>
            <a:endParaRPr lang="en-US" smtClean="0"/>
          </a:p>
        </p:txBody>
      </p:sp>
      <p:sp>
        <p:nvSpPr>
          <p:cNvPr id="56525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charset="0"/>
            </a:endParaRPr>
          </a:p>
        </p:txBody>
      </p:sp>
      <p:sp>
        <p:nvSpPr>
          <p:cNvPr id="565251" name="Text Box 3"/>
          <p:cNvSpPr txBox="1">
            <a:spLocks noChangeArrowheads="1"/>
          </p:cNvSpPr>
          <p:nvPr/>
        </p:nvSpPr>
        <p:spPr bwMode="auto">
          <a:xfrm>
            <a:off x="228600" y="406400"/>
            <a:ext cx="2114550" cy="584200"/>
          </a:xfrm>
          <a:prstGeom prst="rect">
            <a:avLst/>
          </a:prstGeom>
          <a:noFill/>
          <a:ln w="9525">
            <a:noFill/>
            <a:miter lim="800000"/>
            <a:headEnd/>
            <a:tailEnd/>
          </a:ln>
          <a:effectLst/>
        </p:spPr>
        <p:txBody>
          <a:bodyPr wrap="none">
            <a:spAutoFit/>
          </a:bodyPr>
          <a:lstStyle/>
          <a:p>
            <a:pPr>
              <a:defRPr/>
            </a:pPr>
            <a:r>
              <a:rPr lang="en-US" baseline="0" dirty="0">
                <a:effectLst>
                  <a:outerShdw blurRad="38100" dist="38100" dir="2700000" algn="tl">
                    <a:srgbClr val="C0C0C0"/>
                  </a:outerShdw>
                </a:effectLst>
                <a:latin typeface="Times" pitchFamily="18" charset="0"/>
              </a:rPr>
              <a:t>FRAMING</a:t>
            </a:r>
          </a:p>
        </p:txBody>
      </p:sp>
      <p:sp>
        <p:nvSpPr>
          <p:cNvPr id="5125"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charset="0"/>
            </a:endParaRPr>
          </a:p>
        </p:txBody>
      </p:sp>
      <p:sp>
        <p:nvSpPr>
          <p:cNvPr id="565253" name="Rectangle 5"/>
          <p:cNvSpPr>
            <a:spLocks noChangeArrowheads="1"/>
          </p:cNvSpPr>
          <p:nvPr/>
        </p:nvSpPr>
        <p:spPr bwMode="auto">
          <a:xfrm>
            <a:off x="304800" y="1752600"/>
            <a:ext cx="8382000" cy="1384995"/>
          </a:xfrm>
          <a:prstGeom prst="rect">
            <a:avLst/>
          </a:prstGeom>
          <a:noFill/>
          <a:ln w="9525">
            <a:noFill/>
            <a:miter lim="800000"/>
            <a:headEnd/>
            <a:tailEnd/>
          </a:ln>
          <a:effectLst/>
        </p:spPr>
        <p:txBody>
          <a:bodyPr wrap="square" anchor="ctr">
            <a:spAutoFit/>
          </a:bodyPr>
          <a:lstStyle/>
          <a:p>
            <a:pPr algn="just" eaLnBrk="1" hangingPunct="1">
              <a:defRPr/>
            </a:pPr>
            <a:r>
              <a:rPr lang="en-US" sz="2800" i="1" baseline="0" dirty="0">
                <a:effectLst>
                  <a:outerShdw blurRad="38100" dist="38100" dir="2700000" algn="tl">
                    <a:srgbClr val="C0C0C0"/>
                  </a:outerShdw>
                </a:effectLst>
                <a:latin typeface="Times New Roman" charset="0"/>
              </a:rPr>
              <a:t>The data link layer needs to pack bits into </a:t>
            </a:r>
            <a:r>
              <a:rPr lang="en-US" sz="2800" i="1" baseline="0" dirty="0">
                <a:solidFill>
                  <a:schemeClr val="hlink"/>
                </a:solidFill>
                <a:effectLst>
                  <a:outerShdw blurRad="38100" dist="38100" dir="2700000" algn="tl">
                    <a:srgbClr val="C0C0C0"/>
                  </a:outerShdw>
                </a:effectLst>
                <a:latin typeface="Times New Roman" charset="0"/>
              </a:rPr>
              <a:t>frames</a:t>
            </a:r>
            <a:r>
              <a:rPr lang="en-US" sz="2800" i="1" baseline="0" dirty="0">
                <a:effectLst>
                  <a:outerShdw blurRad="38100" dist="38100" dir="2700000" algn="tl">
                    <a:srgbClr val="C0C0C0"/>
                  </a:outerShdw>
                </a:effectLst>
                <a:latin typeface="Times New Roman" charset="0"/>
              </a:rPr>
              <a:t>, so that each frame is distinguishable from another. </a:t>
            </a:r>
          </a:p>
          <a:p>
            <a:pPr algn="just" eaLnBrk="1" hangingPunct="1">
              <a:defRPr/>
            </a:pPr>
            <a:r>
              <a:rPr lang="en-US" sz="2800" i="1" baseline="0" dirty="0">
                <a:effectLst>
                  <a:outerShdw blurRad="38100" dist="38100" dir="2700000" algn="tl">
                    <a:srgbClr val="C0C0C0"/>
                  </a:outerShdw>
                </a:effectLst>
                <a:latin typeface="Times New Roman" charset="0"/>
              </a:rPr>
              <a:t>Our postal system practices a type of framing.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 LAN is a privately owned network that operates within and near by a single building like a home, office or factory.</a:t>
            </a:r>
          </a:p>
          <a:p>
            <a:r>
              <a:rPr lang="en-US" dirty="0" smtClean="0"/>
              <a:t>When LANs are used by companies, they are called </a:t>
            </a:r>
            <a:r>
              <a:rPr lang="en-US" b="1" dirty="0" smtClean="0"/>
              <a:t>enterprise networks</a:t>
            </a:r>
          </a:p>
          <a:p>
            <a:endParaRPr lang="en-US" b="1" dirty="0" smtClean="0"/>
          </a:p>
          <a:p>
            <a:r>
              <a:rPr lang="en-US" b="1" dirty="0" smtClean="0"/>
              <a:t>Wired LAN</a:t>
            </a:r>
          </a:p>
          <a:p>
            <a:r>
              <a:rPr lang="en-US" b="1" dirty="0" smtClean="0"/>
              <a:t>Wireless LAN</a:t>
            </a:r>
          </a:p>
          <a:p>
            <a:endParaRPr lang="en-US" b="1" dirty="0" smtClean="0"/>
          </a:p>
          <a:p>
            <a:endParaRPr lang="en-US" b="1" dirty="0" smtClean="0"/>
          </a:p>
          <a:p>
            <a:endParaRPr lang="en-US" b="1" dirty="0" smtClean="0"/>
          </a:p>
          <a:p>
            <a:pPr>
              <a:buNone/>
            </a:pPr>
            <a:endParaRPr lang="en-US" b="1" dirty="0"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There is a standard for wireless LANs called </a:t>
            </a:r>
            <a:r>
              <a:rPr lang="en-US" b="1" dirty="0" smtClean="0"/>
              <a:t>IEEE 802.11, popularly known </a:t>
            </a:r>
            <a:r>
              <a:rPr lang="en-US" dirty="0" smtClean="0"/>
              <a:t>as </a:t>
            </a:r>
            <a:r>
              <a:rPr lang="en-US" b="1" dirty="0" smtClean="0"/>
              <a:t>WiFi,  which has become very widespread.</a:t>
            </a:r>
          </a:p>
          <a:p>
            <a:endParaRPr lang="en-US" b="1" dirty="0" smtClean="0"/>
          </a:p>
          <a:p>
            <a:r>
              <a:rPr lang="en-US" dirty="0" smtClean="0"/>
              <a:t>It runs at speeds anywhere from 11 to hundreds of Mbps.</a:t>
            </a:r>
          </a:p>
          <a:p>
            <a:r>
              <a:rPr lang="en-US" dirty="0" smtClean="0"/>
              <a:t>Wired LANs use a range of different transmission technologies. Most of them use copper wires, but some use optical fiber.</a:t>
            </a:r>
          </a:p>
          <a:p>
            <a:r>
              <a:rPr lang="en-US" dirty="0" smtClean="0"/>
              <a:t> LANs are restricted in size, which means that the worst-case transmission time is bounded and known in advance.</a:t>
            </a:r>
          </a:p>
          <a:p>
            <a:r>
              <a:rPr lang="en-US" dirty="0" smtClean="0"/>
              <a:t>Typically, wired LANs run at speeds of 100 Mbps to 1 </a:t>
            </a:r>
            <a:r>
              <a:rPr lang="en-US" dirty="0" err="1" smtClean="0"/>
              <a:t>Gbps</a:t>
            </a:r>
            <a:r>
              <a:rPr lang="en-US" dirty="0" smtClean="0"/>
              <a:t>.</a:t>
            </a:r>
            <a:endParaRPr lang="en-US" b="1"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Newer LANs can operate at up to 10 </a:t>
            </a:r>
            <a:r>
              <a:rPr lang="en-US" dirty="0" err="1" smtClean="0"/>
              <a:t>Gbps</a:t>
            </a:r>
            <a:r>
              <a:rPr lang="en-US" dirty="0" smtClean="0"/>
              <a:t>. Compared to wireless networks, wired LANs exceed them in all dimensions of performance. </a:t>
            </a:r>
          </a:p>
          <a:p>
            <a:r>
              <a:rPr lang="en-US" dirty="0" smtClean="0"/>
              <a:t>It is just easier to send signals over a wire or through a fiber than through the air.</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topology of many wired LANs is built from point-to-point links.</a:t>
            </a:r>
          </a:p>
          <a:p>
            <a:r>
              <a:rPr lang="en-US" dirty="0" smtClean="0"/>
              <a:t> IEEE 802.3, popularly called </a:t>
            </a:r>
            <a:r>
              <a:rPr lang="en-US" b="1" dirty="0" smtClean="0"/>
              <a:t>Ethernet, is, by far, the most common type of wired </a:t>
            </a:r>
            <a:r>
              <a:rPr lang="en-US" dirty="0" smtClean="0"/>
              <a:t>LAN.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 computer network</a:t>
            </a:r>
            <a:endParaRPr lang="en-US" dirty="0"/>
          </a:p>
        </p:txBody>
      </p:sp>
      <p:pic>
        <p:nvPicPr>
          <p:cNvPr id="4" name="Picture 10"/>
          <p:cNvPicPr>
            <a:picLocks noGrp="1" noChangeAspect="1" noChangeArrowheads="1"/>
          </p:cNvPicPr>
          <p:nvPr>
            <p:ph idx="1"/>
          </p:nvPr>
        </p:nvPicPr>
        <p:blipFill>
          <a:blip r:embed="rId2"/>
          <a:stretch>
            <a:fillRect/>
          </a:stretch>
        </p:blipFill>
        <p:spPr>
          <a:xfrm>
            <a:off x="2681523" y="2082214"/>
            <a:ext cx="3780953" cy="3333334"/>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defRPr/>
            </a:pPr>
            <a:r>
              <a:rPr lang="en-US" sz="3600" smtClean="0">
                <a:latin typeface="Arial" charset="0"/>
                <a:cs typeface="Arial" charset="0"/>
              </a:rPr>
              <a:t>Metropolitan Area Networks</a:t>
            </a:r>
          </a:p>
        </p:txBody>
      </p:sp>
      <p:sp>
        <p:nvSpPr>
          <p:cNvPr id="21507" name="Content Placeholder 2"/>
          <p:cNvSpPr>
            <a:spLocks noGrp="1"/>
          </p:cNvSpPr>
          <p:nvPr>
            <p:ph idx="1"/>
          </p:nvPr>
        </p:nvSpPr>
        <p:spPr>
          <a:xfrm>
            <a:off x="0" y="6019800"/>
            <a:ext cx="9144000" cy="533400"/>
          </a:xfrm>
        </p:spPr>
        <p:txBody>
          <a:bodyPr>
            <a:normAutofit lnSpcReduction="10000"/>
          </a:bodyPr>
          <a:lstStyle/>
          <a:p>
            <a:pPr algn="ctr" eaLnBrk="1" hangingPunct="1">
              <a:buFontTx/>
              <a:buNone/>
            </a:pPr>
            <a:r>
              <a:rPr lang="en-US" smtClean="0">
                <a:latin typeface="Arial" charset="0"/>
                <a:cs typeface="Arial" charset="0"/>
              </a:rPr>
              <a:t>A metropolitan area network based on cable TV.</a:t>
            </a:r>
          </a:p>
        </p:txBody>
      </p:sp>
      <p:sp>
        <p:nvSpPr>
          <p:cNvPr id="16389"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21508" name="Picture 2"/>
          <p:cNvPicPr>
            <a:picLocks noChangeAspect="1" noChangeArrowheads="1"/>
          </p:cNvPicPr>
          <p:nvPr/>
        </p:nvPicPr>
        <p:blipFill>
          <a:blip r:embed="rId2"/>
          <a:srcRect/>
          <a:stretch>
            <a:fillRect/>
          </a:stretch>
        </p:blipFill>
        <p:spPr bwMode="auto">
          <a:xfrm>
            <a:off x="1981200" y="1447800"/>
            <a:ext cx="579120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t>A </a:t>
            </a:r>
            <a:r>
              <a:rPr lang="en-US" b="1" dirty="0" smtClean="0"/>
              <a:t>MAN (Metropolitan Area Network) covers a city. The best-known examples </a:t>
            </a:r>
            <a:r>
              <a:rPr lang="en-US" dirty="0" smtClean="0"/>
              <a:t>of MANs are the cable television networks available in many cities.</a:t>
            </a:r>
          </a:p>
          <a:p>
            <a:endParaRPr lang="en-US" dirty="0" smtClean="0"/>
          </a:p>
          <a:p>
            <a:r>
              <a:rPr lang="en-US" dirty="0" smtClean="0"/>
              <a:t>Initially MAN is used for Cable transmission. Now it is mixed with internet </a:t>
            </a:r>
          </a:p>
          <a:p>
            <a:r>
              <a:rPr lang="en-US" dirty="0" smtClean="0"/>
              <a:t>Both television signals and Internet being fed into the centralized </a:t>
            </a:r>
            <a:r>
              <a:rPr lang="en-US" b="1" dirty="0" smtClean="0"/>
              <a:t>cable </a:t>
            </a:r>
            <a:r>
              <a:rPr lang="en-US" b="1" dirty="0" err="1" smtClean="0"/>
              <a:t>headend</a:t>
            </a:r>
            <a:r>
              <a:rPr lang="en-US" b="1" dirty="0" smtClean="0"/>
              <a:t> for subsequent distribution </a:t>
            </a:r>
            <a:r>
              <a:rPr lang="en-US" dirty="0" smtClean="0"/>
              <a:t>to people’s homes.</a:t>
            </a:r>
          </a:p>
          <a:p>
            <a:endParaRPr lang="en-US" dirty="0" smtClean="0"/>
          </a:p>
          <a:p>
            <a:r>
              <a:rPr lang="en-US" dirty="0" smtClean="0"/>
              <a:t>Internet access have resulted in another MAN, which has been standardized as IEEE 802.16 and is popularly known as </a:t>
            </a:r>
            <a:r>
              <a:rPr lang="en-US" b="1" dirty="0" err="1" smtClean="0"/>
              <a:t>WiMAX</a:t>
            </a:r>
            <a:r>
              <a:rPr lang="en-US" b="1" dirty="0" smtClean="0"/>
              <a:t>.</a:t>
            </a:r>
            <a:endParaRPr lang="en-US" dirty="0" smtClean="0"/>
          </a:p>
          <a:p>
            <a:r>
              <a:rPr lang="en-US" dirty="0" smtClean="0"/>
              <a:t>(</a:t>
            </a:r>
            <a:r>
              <a:rPr lang="en-US" b="1" dirty="0" smtClean="0"/>
              <a:t>Worldwide Interoperability for Microwave Access).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1710980" y="533400"/>
            <a:ext cx="6937720" cy="5257800"/>
          </a:xfrm>
          <a:prstGeom prst="rect">
            <a:avLst/>
          </a:prstGeom>
          <a:ln w="228600" cap="sq" cmpd="thickThin">
            <a:solidFill>
              <a:srgbClr val="000000"/>
            </a:solidFill>
            <a:prstDash val="solid"/>
            <a:miter lim="800000"/>
          </a:ln>
          <a:effectLst>
            <a:innerShdw blurRad="76200">
              <a:srgbClr val="000000"/>
            </a:innerShdw>
          </a:effectLst>
        </p:spPr>
      </p:pic>
      <p:sp>
        <p:nvSpPr>
          <p:cNvPr id="17411" name="Title 1"/>
          <p:cNvSpPr>
            <a:spLocks noGrp="1"/>
          </p:cNvSpPr>
          <p:nvPr>
            <p:ph type="title"/>
          </p:nvPr>
        </p:nvSpPr>
        <p:spPr/>
        <p:txBody>
          <a:bodyPr/>
          <a:lstStyle/>
          <a:p>
            <a:pPr eaLnBrk="1" hangingPunct="1">
              <a:defRPr/>
            </a:pPr>
            <a:r>
              <a:rPr lang="en-US" sz="3600" smtClean="0">
                <a:latin typeface="Arial" charset="0"/>
                <a:cs typeface="Arial" charset="0"/>
              </a:rPr>
              <a:t>Wide Area Networks (1)</a:t>
            </a:r>
          </a:p>
        </p:txBody>
      </p:sp>
      <p:sp>
        <p:nvSpPr>
          <p:cNvPr id="22532" name="Content Placeholder 2"/>
          <p:cNvSpPr>
            <a:spLocks noGrp="1"/>
          </p:cNvSpPr>
          <p:nvPr>
            <p:ph idx="1"/>
          </p:nvPr>
        </p:nvSpPr>
        <p:spPr>
          <a:xfrm>
            <a:off x="0" y="6096000"/>
            <a:ext cx="9144000" cy="457200"/>
          </a:xfrm>
        </p:spPr>
        <p:txBody>
          <a:bodyPr/>
          <a:lstStyle/>
          <a:p>
            <a:pPr algn="ctr" eaLnBrk="1" hangingPunct="1">
              <a:buFontTx/>
              <a:buNone/>
            </a:pPr>
            <a:r>
              <a:rPr lang="en-US" sz="2000" smtClean="0">
                <a:latin typeface="Arial" charset="0"/>
                <a:cs typeface="Arial" charset="0"/>
              </a:rPr>
              <a:t>WAN that connects three branch offices in Australia</a:t>
            </a:r>
          </a:p>
        </p:txBody>
      </p:sp>
      <p:sp>
        <p:nvSpPr>
          <p:cNvPr id="17413"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defRPr/>
            </a:pPr>
            <a:r>
              <a:rPr lang="en-US" sz="3600" smtClean="0">
                <a:latin typeface="Arial" charset="0"/>
                <a:cs typeface="Arial" charset="0"/>
              </a:rPr>
              <a:t>Wide Area Networks (2)</a:t>
            </a:r>
          </a:p>
        </p:txBody>
      </p:sp>
      <p:sp>
        <p:nvSpPr>
          <p:cNvPr id="23555" name="Content Placeholder 2"/>
          <p:cNvSpPr>
            <a:spLocks noGrp="1"/>
          </p:cNvSpPr>
          <p:nvPr>
            <p:ph idx="1"/>
          </p:nvPr>
        </p:nvSpPr>
        <p:spPr>
          <a:xfrm>
            <a:off x="0" y="6096000"/>
            <a:ext cx="9144000" cy="457200"/>
          </a:xfrm>
        </p:spPr>
        <p:txBody>
          <a:bodyPr/>
          <a:lstStyle/>
          <a:p>
            <a:pPr algn="ctr" eaLnBrk="1" hangingPunct="1">
              <a:buFontTx/>
              <a:buNone/>
            </a:pPr>
            <a:r>
              <a:rPr lang="en-US" sz="2400" smtClean="0">
                <a:latin typeface="Arial" charset="0"/>
                <a:cs typeface="Arial" charset="0"/>
              </a:rPr>
              <a:t>WAN using a virtual private network.</a:t>
            </a:r>
          </a:p>
        </p:txBody>
      </p:sp>
      <p:sp>
        <p:nvSpPr>
          <p:cNvPr id="18437"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23556" name="Picture 2"/>
          <p:cNvPicPr>
            <a:picLocks noChangeAspect="1" noChangeArrowheads="1"/>
          </p:cNvPicPr>
          <p:nvPr/>
        </p:nvPicPr>
        <p:blipFill>
          <a:blip r:embed="rId2"/>
          <a:srcRect/>
          <a:stretch>
            <a:fillRect/>
          </a:stretch>
        </p:blipFill>
        <p:spPr bwMode="auto">
          <a:xfrm>
            <a:off x="1600200" y="1371600"/>
            <a:ext cx="7119938" cy="440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defRPr/>
            </a:pPr>
            <a:r>
              <a:rPr lang="en-US" sz="3600" smtClean="0">
                <a:latin typeface="Arial" charset="0"/>
                <a:cs typeface="Arial" charset="0"/>
              </a:rPr>
              <a:t>Wide Area Networks (3)</a:t>
            </a:r>
          </a:p>
        </p:txBody>
      </p:sp>
      <p:sp>
        <p:nvSpPr>
          <p:cNvPr id="24579" name="Content Placeholder 2"/>
          <p:cNvSpPr>
            <a:spLocks noGrp="1"/>
          </p:cNvSpPr>
          <p:nvPr>
            <p:ph idx="1"/>
          </p:nvPr>
        </p:nvSpPr>
        <p:spPr>
          <a:xfrm>
            <a:off x="0" y="6096000"/>
            <a:ext cx="9144000" cy="457200"/>
          </a:xfrm>
        </p:spPr>
        <p:txBody>
          <a:bodyPr>
            <a:normAutofit fontScale="62500" lnSpcReduction="20000"/>
          </a:bodyPr>
          <a:lstStyle/>
          <a:p>
            <a:pPr algn="ctr" eaLnBrk="1" hangingPunct="1">
              <a:buFontTx/>
              <a:buNone/>
            </a:pPr>
            <a:r>
              <a:rPr lang="en-US" sz="2800" smtClean="0">
                <a:latin typeface="Arial" charset="0"/>
                <a:cs typeface="Arial" charset="0"/>
              </a:rPr>
              <a:t>WAN</a:t>
            </a:r>
            <a:r>
              <a:rPr lang="en-US" sz="2800" smtClean="0"/>
              <a:t> </a:t>
            </a:r>
            <a:r>
              <a:rPr lang="en-US" sz="2800" smtClean="0">
                <a:latin typeface="Arial" charset="0"/>
                <a:cs typeface="Arial" charset="0"/>
              </a:rPr>
              <a:t>using an ISP network.</a:t>
            </a:r>
          </a:p>
        </p:txBody>
      </p:sp>
      <p:sp>
        <p:nvSpPr>
          <p:cNvPr id="19461"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24580" name="Picture 2"/>
          <p:cNvPicPr>
            <a:picLocks noChangeAspect="1" noChangeArrowheads="1"/>
          </p:cNvPicPr>
          <p:nvPr/>
        </p:nvPicPr>
        <p:blipFill>
          <a:blip r:embed="rId2"/>
          <a:srcRect/>
          <a:stretch>
            <a:fillRect/>
          </a:stretch>
        </p:blipFill>
        <p:spPr bwMode="auto">
          <a:xfrm>
            <a:off x="1498600" y="1600200"/>
            <a:ext cx="7202488" cy="4286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Internetworks</a:t>
            </a:r>
            <a:endParaRPr lang="en-US" dirty="0"/>
          </a:p>
        </p:txBody>
      </p:sp>
      <p:sp>
        <p:nvSpPr>
          <p:cNvPr id="3" name="Content Placeholder 2"/>
          <p:cNvSpPr>
            <a:spLocks noGrp="1"/>
          </p:cNvSpPr>
          <p:nvPr>
            <p:ph idx="1"/>
          </p:nvPr>
        </p:nvSpPr>
        <p:spPr/>
        <p:txBody>
          <a:bodyPr>
            <a:normAutofit/>
          </a:bodyPr>
          <a:lstStyle/>
          <a:p>
            <a:r>
              <a:rPr lang="en-US" dirty="0" smtClean="0"/>
              <a:t>A collection of interconnected networks is called an </a:t>
            </a:r>
            <a:r>
              <a:rPr lang="en-US" b="1" dirty="0" smtClean="0"/>
              <a:t>internetwork or internet.</a:t>
            </a:r>
          </a:p>
          <a:p>
            <a:r>
              <a:rPr lang="en-US" dirty="0" smtClean="0"/>
              <a:t>The term ‘‘subnet’’ makes the most sense in the context of a wide area network, where it refers to the collection of routers and communication lines owned by the network operator</a:t>
            </a:r>
          </a:p>
          <a:p>
            <a:r>
              <a:rPr lang="en-US" dirty="0" smtClean="0"/>
              <a:t>A network is formed by the combination of a subnet and its hosts.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We know that an internet is formed when distinct networks are interconnected.</a:t>
            </a:r>
          </a:p>
          <a:p>
            <a:endParaRPr lang="en-US" dirty="0" smtClean="0"/>
          </a:p>
          <a:p>
            <a:r>
              <a:rPr lang="en-US" dirty="0" smtClean="0"/>
              <a:t> In our view, connecting a LAN and a WAN or connecting two LANs is the usual way to form an internetwork, but there is little agreement in the industry over terminology in this area.</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general name for a machine that makes a connection between two or</a:t>
            </a:r>
          </a:p>
          <a:p>
            <a:r>
              <a:rPr lang="en-US" dirty="0" smtClean="0"/>
              <a:t>more networks and provides the necessary translation, both in terms of hardware and software, is a </a:t>
            </a:r>
            <a:r>
              <a:rPr lang="en-US" b="1" dirty="0" smtClean="0"/>
              <a:t>gateway.</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143000" y="304800"/>
            <a:ext cx="7808913" cy="1147763"/>
          </a:xfrm>
        </p:spPr>
        <p:txBody>
          <a:bodyPr lIns="0" tIns="0" rIns="0" bIns="0"/>
          <a:lstStyle/>
          <a:p>
            <a:pPr defTabSz="457200" eaLnBrk="1" fontAlgn="auto" hangingPunct="1">
              <a:spcAft>
                <a:spcPts val="0"/>
              </a:spcAft>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sz="4000" b="1" dirty="0">
                <a:solidFill>
                  <a:srgbClr val="E4005C"/>
                </a:solidFill>
              </a:rPr>
              <a:t>Ring Topology</a:t>
            </a:r>
            <a:endParaRPr lang="en-GB" sz="4000" b="1" dirty="0">
              <a:solidFill>
                <a:srgbClr val="E4005C"/>
              </a:solidFill>
            </a:endParaRPr>
          </a:p>
        </p:txBody>
      </p:sp>
      <p:sp>
        <p:nvSpPr>
          <p:cNvPr id="28675" name="Rectangle 9"/>
          <p:cNvSpPr>
            <a:spLocks noGrp="1" noChangeArrowheads="1"/>
          </p:cNvSpPr>
          <p:nvPr>
            <p:ph idx="1"/>
          </p:nvPr>
        </p:nvSpPr>
        <p:spPr>
          <a:xfrm>
            <a:off x="990600" y="609600"/>
            <a:ext cx="5638800" cy="5638800"/>
          </a:xfrm>
        </p:spPr>
        <p:txBody>
          <a:bodyPr/>
          <a:lstStyle/>
          <a:p>
            <a:pPr marL="392113" indent="-293688" algn="just" defTabSz="414338" eaLnBrk="1" hangingPunct="1">
              <a:lnSpc>
                <a:spcPct val="90000"/>
              </a:lnSpc>
              <a:spcBef>
                <a:spcPct val="50000"/>
              </a:spcBef>
              <a:buClr>
                <a:srgbClr val="CC0000"/>
              </a:buClr>
              <a:buNone/>
            </a:pPr>
            <a:r>
              <a:rPr lang="en-US" sz="2400" b="1" dirty="0" smtClean="0">
                <a:solidFill>
                  <a:srgbClr val="000066"/>
                </a:solidFill>
                <a:cs typeface="Times New Roman" pitchFamily="18" charset="0"/>
              </a:rPr>
              <a:t>A frame travels around the ring, stopping at each node. If a node wants to transmit data, it adds the data as well as the destination address to the frame. </a:t>
            </a:r>
          </a:p>
          <a:p>
            <a:pPr marL="392113" indent="-293688" algn="just" defTabSz="414338" eaLnBrk="1" hangingPunct="1">
              <a:lnSpc>
                <a:spcPct val="90000"/>
              </a:lnSpc>
              <a:spcBef>
                <a:spcPct val="50000"/>
              </a:spcBef>
              <a:buClr>
                <a:srgbClr val="CC0000"/>
              </a:buClr>
              <a:buNone/>
            </a:pPr>
            <a:r>
              <a:rPr lang="en-US" sz="2400" b="1" dirty="0" smtClean="0">
                <a:solidFill>
                  <a:srgbClr val="000066"/>
                </a:solidFill>
                <a:cs typeface="Times New Roman" pitchFamily="18" charset="0"/>
              </a:rPr>
              <a:t>The frame then continues around the ring until it finds the destination node, which takes the data out of the frame. </a:t>
            </a:r>
          </a:p>
          <a:p>
            <a:pPr marL="782638" lvl="1" indent="-260350" algn="just" defTabSz="414338" eaLnBrk="1" hangingPunct="1">
              <a:lnSpc>
                <a:spcPct val="90000"/>
              </a:lnSpc>
              <a:spcBef>
                <a:spcPct val="50000"/>
              </a:spcBef>
              <a:buClr>
                <a:srgbClr val="CC0000"/>
              </a:buClr>
              <a:buNone/>
            </a:pPr>
            <a:r>
              <a:rPr lang="en-US" sz="2400" dirty="0" smtClean="0">
                <a:solidFill>
                  <a:srgbClr val="000066"/>
                </a:solidFill>
                <a:cs typeface="Times New Roman" pitchFamily="18" charset="0"/>
              </a:rPr>
              <a:t>Single ring – All the devices on the network share a single cable</a:t>
            </a:r>
            <a:r>
              <a:rPr lang="en-US" sz="2400" dirty="0" smtClean="0">
                <a:solidFill>
                  <a:srgbClr val="000066"/>
                </a:solidFill>
              </a:rPr>
              <a:t> </a:t>
            </a:r>
          </a:p>
          <a:p>
            <a:pPr marL="782638" lvl="1" indent="-260350" algn="just" defTabSz="414338" eaLnBrk="1" hangingPunct="1">
              <a:lnSpc>
                <a:spcPct val="90000"/>
              </a:lnSpc>
              <a:spcBef>
                <a:spcPct val="50000"/>
              </a:spcBef>
              <a:buClr>
                <a:srgbClr val="CC0000"/>
              </a:buClr>
              <a:buNone/>
            </a:pPr>
            <a:r>
              <a:rPr lang="en-US" sz="2400" dirty="0" smtClean="0">
                <a:solidFill>
                  <a:srgbClr val="000066"/>
                </a:solidFill>
                <a:cs typeface="Times New Roman" pitchFamily="18" charset="0"/>
              </a:rPr>
              <a:t>Dual ring – The dual ring topology allows data to be sent in both directions. </a:t>
            </a:r>
          </a:p>
        </p:txBody>
      </p:sp>
      <p:sp>
        <p:nvSpPr>
          <p:cNvPr id="9" name="Footer Placeholder 8"/>
          <p:cNvSpPr>
            <a:spLocks noGrp="1"/>
          </p:cNvSpPr>
          <p:nvPr>
            <p:ph type="ftr" sz="quarter" idx="11"/>
          </p:nvPr>
        </p:nvSpPr>
        <p:spPr/>
        <p:txBody>
          <a:bodyPr/>
          <a:lstStyle/>
          <a:p>
            <a:pPr>
              <a:defRPr/>
            </a:pPr>
            <a:r>
              <a:rPr lang="en-US"/>
              <a:t>Computer Networks</a:t>
            </a:r>
          </a:p>
        </p:txBody>
      </p:sp>
      <p:sp>
        <p:nvSpPr>
          <p:cNvPr id="28676" name="AutoShape 4"/>
          <p:cNvSpPr>
            <a:spLocks noChangeArrowheads="1"/>
          </p:cNvSpPr>
          <p:nvPr/>
        </p:nvSpPr>
        <p:spPr bwMode="auto">
          <a:xfrm>
            <a:off x="1143000" y="12192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28677" name="AutoShape 5"/>
          <p:cNvSpPr>
            <a:spLocks noChangeArrowheads="1"/>
          </p:cNvSpPr>
          <p:nvPr/>
        </p:nvSpPr>
        <p:spPr bwMode="auto">
          <a:xfrm>
            <a:off x="1066800" y="1295400"/>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28678" name="AutoShape 6"/>
          <p:cNvSpPr>
            <a:spLocks noChangeArrowheads="1"/>
          </p:cNvSpPr>
          <p:nvPr/>
        </p:nvSpPr>
        <p:spPr bwMode="auto">
          <a:xfrm>
            <a:off x="1524000" y="1371600"/>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pic>
        <p:nvPicPr>
          <p:cNvPr id="28679" name="Picture 10" descr="563ring"/>
          <p:cNvPicPr>
            <a:picLocks noChangeAspect="1" noChangeArrowheads="1"/>
          </p:cNvPicPr>
          <p:nvPr/>
        </p:nvPicPr>
        <p:blipFill>
          <a:blip r:embed="rId4"/>
          <a:srcRect/>
          <a:stretch>
            <a:fillRect/>
          </a:stretch>
        </p:blipFill>
        <p:spPr bwMode="auto">
          <a:xfrm>
            <a:off x="6580188" y="1600200"/>
            <a:ext cx="2563812" cy="2185988"/>
          </a:xfrm>
          <a:prstGeom prst="rect">
            <a:avLst/>
          </a:prstGeom>
          <a:noFill/>
          <a:ln w="9525">
            <a:noFill/>
            <a:miter lim="800000"/>
            <a:headEnd/>
            <a:tailEnd/>
          </a:ln>
        </p:spPr>
      </p:pic>
      <p:pic>
        <p:nvPicPr>
          <p:cNvPr id="28680" name="Picture 11" descr="564dring"/>
          <p:cNvPicPr>
            <a:picLocks noChangeAspect="1" noChangeArrowheads="1"/>
          </p:cNvPicPr>
          <p:nvPr/>
        </p:nvPicPr>
        <p:blipFill>
          <a:blip r:embed="rId5"/>
          <a:srcRect/>
          <a:stretch>
            <a:fillRect/>
          </a:stretch>
        </p:blipFill>
        <p:spPr bwMode="auto">
          <a:xfrm>
            <a:off x="6553200" y="4191000"/>
            <a:ext cx="2795588" cy="2187575"/>
          </a:xfrm>
          <a:prstGeom prst="rect">
            <a:avLst/>
          </a:prstGeom>
          <a:noFill/>
          <a:ln w="9525">
            <a:noFill/>
            <a:miter lim="800000"/>
            <a:headEnd/>
            <a:tailEnd/>
          </a:ln>
        </p:spPr>
      </p:pic>
    </p:spTree>
  </p:cSld>
  <p:clrMapOvr>
    <a:masterClrMapping/>
  </p:clrMapOvr>
  <p:transition spd="med">
    <p:circle/>
    <p:sndAc>
      <p:stSnd>
        <p:snd r:embed="rId3" name="hammer.wav" builtIn="1"/>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43000" y="609600"/>
            <a:ext cx="8229600" cy="838200"/>
          </a:xfrm>
        </p:spPr>
        <p:txBody>
          <a:bodyPr lIns="0" tIns="0" rIns="0" bIns="0"/>
          <a:lstStyle/>
          <a:p>
            <a:pPr defTabSz="457200" eaLnBrk="1" fontAlgn="auto" hangingPunct="1">
              <a:spcAft>
                <a:spcPts val="0"/>
              </a:spcAft>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sz="4000" b="1" dirty="0">
                <a:solidFill>
                  <a:srgbClr val="E4005C"/>
                </a:solidFill>
              </a:rPr>
              <a:t>Mesh Topology</a:t>
            </a:r>
            <a:endParaRPr lang="en-GB" sz="4000" b="1" dirty="0">
              <a:solidFill>
                <a:srgbClr val="E4005C"/>
              </a:solidFill>
            </a:endParaRPr>
          </a:p>
        </p:txBody>
      </p:sp>
      <p:sp>
        <p:nvSpPr>
          <p:cNvPr id="29699" name="Rectangle 3"/>
          <p:cNvSpPr>
            <a:spLocks noGrp="1" noChangeArrowheads="1"/>
          </p:cNvSpPr>
          <p:nvPr>
            <p:ph type="body" sz="half" idx="1"/>
          </p:nvPr>
        </p:nvSpPr>
        <p:spPr>
          <a:xfrm>
            <a:off x="762000" y="914400"/>
            <a:ext cx="4038600" cy="5257800"/>
          </a:xfrm>
        </p:spPr>
        <p:txBody>
          <a:bodyPr/>
          <a:lstStyle/>
          <a:p>
            <a:pPr marL="392113" indent="-293688" defTabSz="414338" eaLnBrk="1" hangingPunct="1">
              <a:lnSpc>
                <a:spcPct val="80000"/>
              </a:lnSpc>
              <a:spcBef>
                <a:spcPct val="50000"/>
              </a:spcBef>
              <a:buClr>
                <a:srgbClr val="CC0000"/>
              </a:buClr>
              <a:buFont typeface="Wingdings" pitchFamily="2" charset="2"/>
              <a:buBlip>
                <a:blip r:embed="rId4"/>
              </a:buBlip>
            </a:pPr>
            <a:endParaRPr lang="en-US" sz="1600" b="1" dirty="0" smtClean="0">
              <a:solidFill>
                <a:srgbClr val="000066"/>
              </a:solidFill>
            </a:endParaRPr>
          </a:p>
          <a:p>
            <a:pPr marL="392113" indent="-293688" algn="just" defTabSz="414338" eaLnBrk="1" hangingPunct="1">
              <a:lnSpc>
                <a:spcPct val="80000"/>
              </a:lnSpc>
              <a:spcBef>
                <a:spcPct val="50000"/>
              </a:spcBef>
              <a:buClr>
                <a:srgbClr val="CC0000"/>
              </a:buClr>
              <a:buFont typeface="Wingdings" pitchFamily="2" charset="2"/>
              <a:buBlip>
                <a:blip r:embed="rId4"/>
              </a:buBlip>
            </a:pPr>
            <a:r>
              <a:rPr lang="en-US" sz="2400" b="1" dirty="0" smtClean="0">
                <a:solidFill>
                  <a:srgbClr val="000066"/>
                </a:solidFill>
                <a:cs typeface="Times New Roman" pitchFamily="18" charset="0"/>
              </a:rPr>
              <a:t>The mesh topology connects all devices (nodes) to each other for redundancy and fault tolerance. </a:t>
            </a:r>
          </a:p>
          <a:p>
            <a:pPr marL="392113" indent="-293688" algn="just" defTabSz="414338" eaLnBrk="1" hangingPunct="1">
              <a:lnSpc>
                <a:spcPct val="80000"/>
              </a:lnSpc>
              <a:spcBef>
                <a:spcPct val="50000"/>
              </a:spcBef>
              <a:buClr>
                <a:srgbClr val="CC0000"/>
              </a:buClr>
              <a:buFont typeface="Wingdings" pitchFamily="2" charset="2"/>
              <a:buBlip>
                <a:blip r:embed="rId4"/>
              </a:buBlip>
            </a:pPr>
            <a:r>
              <a:rPr lang="en-US" sz="2400" b="1" dirty="0" smtClean="0">
                <a:solidFill>
                  <a:srgbClr val="000066"/>
                </a:solidFill>
                <a:cs typeface="Times New Roman" pitchFamily="18" charset="0"/>
              </a:rPr>
              <a:t>It is used in WANs to interconnect LANs and for mission critical networks like those used by banks and financial institutions. </a:t>
            </a:r>
          </a:p>
          <a:p>
            <a:pPr marL="392113" indent="-293688" algn="just" defTabSz="414338" eaLnBrk="1" hangingPunct="1">
              <a:lnSpc>
                <a:spcPct val="80000"/>
              </a:lnSpc>
              <a:spcBef>
                <a:spcPct val="50000"/>
              </a:spcBef>
              <a:buClr>
                <a:srgbClr val="CC0000"/>
              </a:buClr>
              <a:buFont typeface="Wingdings" pitchFamily="2" charset="2"/>
              <a:buBlip>
                <a:blip r:embed="rId4"/>
              </a:buBlip>
            </a:pPr>
            <a:r>
              <a:rPr lang="en-US" sz="2400" b="1" dirty="0" smtClean="0">
                <a:solidFill>
                  <a:srgbClr val="000066"/>
                </a:solidFill>
                <a:cs typeface="Times New Roman" pitchFamily="18" charset="0"/>
              </a:rPr>
              <a:t>Implementing the mesh topology is expensive and difficult.</a:t>
            </a:r>
            <a:r>
              <a:rPr lang="en-US" sz="2400" b="1" dirty="0" smtClean="0">
                <a:solidFill>
                  <a:srgbClr val="000066"/>
                </a:solidFill>
              </a:rPr>
              <a:t> </a:t>
            </a:r>
          </a:p>
        </p:txBody>
      </p:sp>
      <p:pic>
        <p:nvPicPr>
          <p:cNvPr id="29700" name="Picture 10" descr="569mesh"/>
          <p:cNvPicPr>
            <a:picLocks noGrp="1" noChangeAspect="1" noChangeArrowheads="1"/>
          </p:cNvPicPr>
          <p:nvPr>
            <p:ph sz="half" idx="2"/>
          </p:nvPr>
        </p:nvPicPr>
        <p:blipFill>
          <a:blip r:embed="rId5"/>
          <a:srcRect/>
          <a:stretch>
            <a:fillRect/>
          </a:stretch>
        </p:blipFill>
        <p:spPr>
          <a:xfrm>
            <a:off x="5105400" y="2286000"/>
            <a:ext cx="3838575" cy="2762250"/>
          </a:xfrm>
          <a:noFill/>
        </p:spPr>
      </p:pic>
      <p:sp>
        <p:nvSpPr>
          <p:cNvPr id="8" name="Footer Placeholder 7"/>
          <p:cNvSpPr>
            <a:spLocks noGrp="1"/>
          </p:cNvSpPr>
          <p:nvPr>
            <p:ph type="ftr" sz="quarter" idx="11"/>
          </p:nvPr>
        </p:nvSpPr>
        <p:spPr/>
        <p:txBody>
          <a:bodyPr/>
          <a:lstStyle/>
          <a:p>
            <a:pPr>
              <a:defRPr/>
            </a:pPr>
            <a:r>
              <a:rPr lang="en-US"/>
              <a:t>Computer Networks</a:t>
            </a:r>
          </a:p>
        </p:txBody>
      </p:sp>
      <p:sp>
        <p:nvSpPr>
          <p:cNvPr id="29701" name="AutoShape 5"/>
          <p:cNvSpPr>
            <a:spLocks noChangeArrowheads="1"/>
          </p:cNvSpPr>
          <p:nvPr/>
        </p:nvSpPr>
        <p:spPr bwMode="auto">
          <a:xfrm>
            <a:off x="1143000" y="13716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29702" name="AutoShape 6"/>
          <p:cNvSpPr>
            <a:spLocks noChangeArrowheads="1"/>
          </p:cNvSpPr>
          <p:nvPr/>
        </p:nvSpPr>
        <p:spPr bwMode="auto">
          <a:xfrm>
            <a:off x="1219200" y="1447800"/>
            <a:ext cx="247650" cy="24765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29703" name="AutoShape 7"/>
          <p:cNvSpPr>
            <a:spLocks noChangeArrowheads="1"/>
          </p:cNvSpPr>
          <p:nvPr/>
        </p:nvSpPr>
        <p:spPr bwMode="auto">
          <a:xfrm>
            <a:off x="1524000" y="1524000"/>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Tree>
  </p:cSld>
  <p:clrMapOvr>
    <a:masterClrMapping/>
  </p:clrMapOvr>
  <p:transition spd="med">
    <p:wedge/>
    <p:sndAc>
      <p:stSnd loop="1">
        <p:snd r:embed="rId3" name="explode.wav" builtIn="1"/>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80000"/>
              </a:lnSpc>
              <a:buClr>
                <a:srgbClr val="CC0000"/>
              </a:buClr>
              <a:buNone/>
            </a:pPr>
            <a:r>
              <a:rPr lang="en-US" dirty="0" smtClean="0"/>
              <a:t>Computer network connects two or more autonomous computers.</a:t>
            </a:r>
          </a:p>
          <a:p>
            <a:pPr>
              <a:lnSpc>
                <a:spcPct val="80000"/>
              </a:lnSpc>
              <a:buClr>
                <a:srgbClr val="CC0000"/>
              </a:buClr>
              <a:buNone/>
            </a:pPr>
            <a:endParaRPr lang="en-US" dirty="0" smtClean="0"/>
          </a:p>
          <a:p>
            <a:pPr>
              <a:lnSpc>
                <a:spcPct val="80000"/>
              </a:lnSpc>
              <a:buClr>
                <a:srgbClr val="CC0000"/>
              </a:buClr>
              <a:buNone/>
            </a:pPr>
            <a:endParaRPr lang="en-US" dirty="0" smtClean="0"/>
          </a:p>
          <a:p>
            <a:pPr>
              <a:lnSpc>
                <a:spcPct val="80000"/>
              </a:lnSpc>
              <a:buClr>
                <a:srgbClr val="CC0000"/>
              </a:buClr>
              <a:buNone/>
            </a:pPr>
            <a:r>
              <a:rPr lang="en-US" dirty="0" smtClean="0"/>
              <a:t>The computers can be geographically located anywhere.</a:t>
            </a:r>
          </a:p>
          <a:p>
            <a:pPr marL="392113" indent="-293688" algn="just" defTabSz="414338">
              <a:lnSpc>
                <a:spcPct val="80000"/>
              </a:lnSpc>
              <a:buClr>
                <a:srgbClr val="CC0000"/>
              </a:buClr>
              <a:buNone/>
            </a:pPr>
            <a:endParaRPr lang="en-US" b="1" dirty="0" smtClean="0">
              <a:solidFill>
                <a:srgbClr val="000066"/>
              </a:solidFill>
            </a:endParaRPr>
          </a:p>
          <a:p>
            <a:pPr>
              <a:buNone/>
            </a:pPr>
            <a:r>
              <a:rPr lang="en-US" dirty="0" smtClean="0"/>
              <a:t>Networks come in many sizes, shapes and forms.</a:t>
            </a:r>
            <a:endParaRPr lang="en-US" b="1" dirty="0" smtClean="0">
              <a:solidFill>
                <a:srgbClr val="000066"/>
              </a:solidFill>
            </a:endParaRP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ltLang="en-US"/>
              <a:t>Simplified Network Model</a:t>
            </a:r>
          </a:p>
        </p:txBody>
      </p:sp>
      <p:pic>
        <p:nvPicPr>
          <p:cNvPr id="30723" name="Picture 4"/>
          <p:cNvPicPr>
            <a:picLocks noChangeAspect="1" noChangeArrowheads="1"/>
          </p:cNvPicPr>
          <p:nvPr/>
        </p:nvPicPr>
        <p:blipFill>
          <a:blip r:embed="rId2"/>
          <a:srcRect b="10074"/>
          <a:stretch>
            <a:fillRect/>
          </a:stretch>
        </p:blipFill>
        <p:spPr bwMode="auto">
          <a:xfrm>
            <a:off x="1143000" y="1447800"/>
            <a:ext cx="7162800" cy="5113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314325"/>
            <a:ext cx="9144000" cy="1143000"/>
          </a:xfrm>
        </p:spPr>
        <p:txBody>
          <a:bodyPr/>
          <a:lstStyle/>
          <a:p>
            <a:pPr eaLnBrk="1" hangingPunct="1">
              <a:defRPr/>
            </a:pPr>
            <a:r>
              <a:rPr lang="en-US" sz="3600" smtClean="0">
                <a:latin typeface="Arial" charset="0"/>
                <a:cs typeface="Arial" charset="0"/>
              </a:rPr>
              <a:t>Network Software</a:t>
            </a:r>
          </a:p>
        </p:txBody>
      </p:sp>
      <p:sp>
        <p:nvSpPr>
          <p:cNvPr id="31747" name="Rectangle 3"/>
          <p:cNvSpPr>
            <a:spLocks noGrp="1" noChangeArrowheads="1"/>
          </p:cNvSpPr>
          <p:nvPr>
            <p:ph idx="1"/>
          </p:nvPr>
        </p:nvSpPr>
        <p:spPr>
          <a:xfrm>
            <a:off x="1116013" y="2033588"/>
            <a:ext cx="8027987" cy="4519612"/>
          </a:xfrm>
        </p:spPr>
        <p:txBody>
          <a:bodyPr/>
          <a:lstStyle/>
          <a:p>
            <a:pPr eaLnBrk="1" hangingPunct="1">
              <a:buFontTx/>
              <a:buChar char="•"/>
            </a:pPr>
            <a:r>
              <a:rPr lang="en-US" sz="2800" dirty="0" smtClean="0">
                <a:latin typeface="Arial" charset="0"/>
                <a:cs typeface="Arial" charset="0"/>
              </a:rPr>
              <a:t>Protocol hierarchies</a:t>
            </a:r>
          </a:p>
          <a:p>
            <a:pPr eaLnBrk="1" hangingPunct="1">
              <a:buFontTx/>
              <a:buChar char="•"/>
            </a:pPr>
            <a:r>
              <a:rPr lang="en-US" sz="2800" dirty="0" smtClean="0">
                <a:latin typeface="Arial" charset="0"/>
                <a:cs typeface="Arial" charset="0"/>
              </a:rPr>
              <a:t>Design issues for the layers</a:t>
            </a:r>
          </a:p>
          <a:p>
            <a:pPr eaLnBrk="1" hangingPunct="1">
              <a:buFontTx/>
              <a:buChar char="•"/>
            </a:pPr>
            <a:r>
              <a:rPr lang="en-US" sz="2800" dirty="0" smtClean="0">
                <a:latin typeface="Arial" charset="0"/>
                <a:cs typeface="Arial" charset="0"/>
              </a:rPr>
              <a:t>Connection-oriented versus connectionless service</a:t>
            </a:r>
          </a:p>
          <a:p>
            <a:pPr eaLnBrk="1" hangingPunct="1">
              <a:buFontTx/>
              <a:buChar char="•"/>
            </a:pPr>
            <a:r>
              <a:rPr lang="en-US" sz="2800" dirty="0" smtClean="0">
                <a:latin typeface="Arial" charset="0"/>
                <a:cs typeface="Arial" charset="0"/>
              </a:rPr>
              <a:t>Service primitives</a:t>
            </a:r>
          </a:p>
          <a:p>
            <a:pPr eaLnBrk="1" hangingPunct="1">
              <a:buFontTx/>
              <a:buChar char="•"/>
            </a:pPr>
            <a:r>
              <a:rPr lang="en-US" sz="2800" dirty="0" smtClean="0">
                <a:latin typeface="Arial" charset="0"/>
                <a:cs typeface="Arial" charset="0"/>
              </a:rPr>
              <a:t>Relationship of services to protocols</a:t>
            </a:r>
          </a:p>
        </p:txBody>
      </p:sp>
      <p:sp>
        <p:nvSpPr>
          <p:cNvPr id="20484"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143000" y="0"/>
            <a:ext cx="7499350" cy="1143000"/>
          </a:xfrm>
        </p:spPr>
        <p:txBody>
          <a:bodyPr/>
          <a:lstStyle/>
          <a:p>
            <a:pPr>
              <a:defRPr/>
            </a:pPr>
            <a:r>
              <a:rPr lang="en-US" dirty="0" smtClean="0"/>
              <a:t>Protocols</a:t>
            </a:r>
          </a:p>
        </p:txBody>
      </p:sp>
      <p:sp>
        <p:nvSpPr>
          <p:cNvPr id="32771" name="Rectangle 3"/>
          <p:cNvSpPr>
            <a:spLocks noGrp="1" noChangeArrowheads="1"/>
          </p:cNvSpPr>
          <p:nvPr>
            <p:ph idx="1"/>
          </p:nvPr>
        </p:nvSpPr>
        <p:spPr>
          <a:xfrm>
            <a:off x="965200" y="990600"/>
            <a:ext cx="8178800" cy="5562600"/>
          </a:xfrm>
        </p:spPr>
        <p:txBody>
          <a:bodyPr>
            <a:normAutofit fontScale="92500" lnSpcReduction="10000"/>
          </a:bodyPr>
          <a:lstStyle/>
          <a:p>
            <a:pPr marL="365125" lvl="1" indent="-282575">
              <a:spcBef>
                <a:spcPts val="600"/>
              </a:spcBef>
              <a:buSzPct val="80000"/>
              <a:buFont typeface="Wingdings 2" pitchFamily="18" charset="2"/>
              <a:buChar char=""/>
              <a:defRPr/>
            </a:pPr>
            <a:r>
              <a:rPr lang="en-US" sz="3200" dirty="0" smtClean="0"/>
              <a:t>Set  of rules that govern data communication</a:t>
            </a:r>
          </a:p>
          <a:p>
            <a:pPr>
              <a:defRPr/>
            </a:pPr>
            <a:r>
              <a:rPr lang="en-US" dirty="0" smtClean="0"/>
              <a:t>Used for communications between entities in a system</a:t>
            </a:r>
          </a:p>
          <a:p>
            <a:pPr>
              <a:defRPr/>
            </a:pPr>
            <a:r>
              <a:rPr lang="en-US" dirty="0" smtClean="0"/>
              <a:t>Entities</a:t>
            </a:r>
          </a:p>
          <a:p>
            <a:pPr lvl="1">
              <a:buFont typeface="Wingdings" pitchFamily="2" charset="2"/>
              <a:buChar char="§"/>
              <a:defRPr/>
            </a:pPr>
            <a:r>
              <a:rPr lang="en-US" dirty="0" smtClean="0"/>
              <a:t>User applications</a:t>
            </a:r>
          </a:p>
          <a:p>
            <a:pPr lvl="1">
              <a:buFont typeface="Wingdings" pitchFamily="2" charset="2"/>
              <a:buChar char="§"/>
              <a:defRPr/>
            </a:pPr>
            <a:r>
              <a:rPr lang="en-US" dirty="0" smtClean="0"/>
              <a:t>e-mail facilities</a:t>
            </a:r>
          </a:p>
          <a:p>
            <a:pPr lvl="1">
              <a:buFont typeface="Wingdings" pitchFamily="2" charset="2"/>
              <a:buChar char="§"/>
              <a:defRPr/>
            </a:pPr>
            <a:r>
              <a:rPr lang="en-US" dirty="0" smtClean="0"/>
              <a:t>terminals</a:t>
            </a:r>
          </a:p>
          <a:p>
            <a:pPr>
              <a:defRPr/>
            </a:pPr>
            <a:r>
              <a:rPr lang="en-US" dirty="0" smtClean="0"/>
              <a:t>Systems</a:t>
            </a:r>
          </a:p>
          <a:p>
            <a:pPr lvl="1">
              <a:buFont typeface="Wingdings" pitchFamily="2" charset="2"/>
              <a:buChar char="§"/>
              <a:defRPr/>
            </a:pPr>
            <a:r>
              <a:rPr lang="en-US" dirty="0" smtClean="0"/>
              <a:t>Computer</a:t>
            </a:r>
          </a:p>
          <a:p>
            <a:pPr lvl="1">
              <a:buFont typeface="Wingdings" pitchFamily="2" charset="2"/>
              <a:buChar char="§"/>
              <a:defRPr/>
            </a:pPr>
            <a:r>
              <a:rPr lang="en-US" dirty="0" smtClean="0"/>
              <a:t>Terminal</a:t>
            </a:r>
          </a:p>
          <a:p>
            <a:pPr lvl="1">
              <a:buFont typeface="Wingdings" pitchFamily="2" charset="2"/>
              <a:buChar char="§"/>
              <a:defRPr/>
            </a:pPr>
            <a:r>
              <a:rPr lang="en-US" dirty="0" smtClean="0"/>
              <a:t>Remote sensor</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a:defRPr/>
            </a:pPr>
            <a:r>
              <a:rPr lang="en-US" smtClean="0"/>
              <a:t>Protocol Architecture</a:t>
            </a:r>
          </a:p>
        </p:txBody>
      </p:sp>
      <p:sp>
        <p:nvSpPr>
          <p:cNvPr id="33795" name="Rectangle 3"/>
          <p:cNvSpPr>
            <a:spLocks noGrp="1" noChangeArrowheads="1"/>
          </p:cNvSpPr>
          <p:nvPr>
            <p:ph idx="1"/>
          </p:nvPr>
        </p:nvSpPr>
        <p:spPr>
          <a:xfrm>
            <a:off x="1435100" y="1447800"/>
            <a:ext cx="7499350" cy="5029200"/>
          </a:xfrm>
        </p:spPr>
        <p:txBody>
          <a:bodyPr/>
          <a:lstStyle/>
          <a:p>
            <a:r>
              <a:rPr lang="en-US" smtClean="0"/>
              <a:t>Task of communication broken up into modules</a:t>
            </a:r>
          </a:p>
          <a:p>
            <a:r>
              <a:rPr lang="en-US" smtClean="0"/>
              <a:t>For example file transfer could use three modules</a:t>
            </a:r>
          </a:p>
          <a:p>
            <a:pPr lvl="1">
              <a:buFont typeface="Wingdings" pitchFamily="2" charset="2"/>
              <a:buChar char="§"/>
            </a:pPr>
            <a:r>
              <a:rPr lang="en-US" smtClean="0"/>
              <a:t>File transfer application</a:t>
            </a:r>
          </a:p>
          <a:p>
            <a:pPr lvl="1">
              <a:buFont typeface="Wingdings" pitchFamily="2" charset="2"/>
              <a:buChar char="§"/>
            </a:pPr>
            <a:r>
              <a:rPr lang="en-US" smtClean="0"/>
              <a:t>Communication service module</a:t>
            </a:r>
          </a:p>
          <a:p>
            <a:pPr lvl="1">
              <a:buFont typeface="Wingdings" pitchFamily="2" charset="2"/>
              <a:buChar char="§"/>
            </a:pPr>
            <a:r>
              <a:rPr lang="en-US" smtClean="0"/>
              <a:t>Network access module</a:t>
            </a:r>
          </a:p>
          <a:p>
            <a:r>
              <a:rPr lang="en-US" smtClean="0"/>
              <a:t>Key elements of a protocol are syntax, semantics and it’s timing.</a:t>
            </a:r>
          </a:p>
          <a:p>
            <a:pPr>
              <a:buFont typeface="Wingdings" pitchFamily="2" charset="2"/>
              <a:buChar char="§"/>
            </a:pPr>
            <a:endParaRPr lang="en-US"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defRPr/>
            </a:pPr>
            <a:r>
              <a:rPr lang="en-US" sz="3600" smtClean="0">
                <a:latin typeface="Arial" charset="0"/>
                <a:cs typeface="Arial" charset="0"/>
              </a:rPr>
              <a:t>Protocol Hierarchies (1)</a:t>
            </a:r>
          </a:p>
        </p:txBody>
      </p:sp>
      <p:sp>
        <p:nvSpPr>
          <p:cNvPr id="34819" name="Rectangle 3"/>
          <p:cNvSpPr>
            <a:spLocks noGrp="1" noChangeArrowheads="1"/>
          </p:cNvSpPr>
          <p:nvPr>
            <p:ph idx="1"/>
          </p:nvPr>
        </p:nvSpPr>
        <p:spPr>
          <a:xfrm>
            <a:off x="287338" y="6019800"/>
            <a:ext cx="8856662" cy="533400"/>
          </a:xfrm>
        </p:spPr>
        <p:txBody>
          <a:bodyPr>
            <a:normAutofit lnSpcReduction="10000"/>
          </a:bodyPr>
          <a:lstStyle/>
          <a:p>
            <a:pPr algn="ctr" eaLnBrk="1" hangingPunct="1">
              <a:buFontTx/>
              <a:buNone/>
            </a:pPr>
            <a:r>
              <a:rPr lang="en-US" smtClean="0">
                <a:latin typeface="Arial" charset="0"/>
                <a:cs typeface="Arial" charset="0"/>
              </a:rPr>
              <a:t>Layers,</a:t>
            </a:r>
            <a:r>
              <a:rPr lang="en-US" smtClean="0"/>
              <a:t> </a:t>
            </a:r>
            <a:r>
              <a:rPr lang="en-US" smtClean="0">
                <a:latin typeface="Arial" charset="0"/>
                <a:cs typeface="Arial" charset="0"/>
              </a:rPr>
              <a:t>protocols, and interfaces.</a:t>
            </a:r>
          </a:p>
        </p:txBody>
      </p:sp>
      <p:sp>
        <p:nvSpPr>
          <p:cNvPr id="21509"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34820" name="Picture 2"/>
          <p:cNvPicPr>
            <a:picLocks noChangeAspect="1" noChangeArrowheads="1"/>
          </p:cNvPicPr>
          <p:nvPr/>
        </p:nvPicPr>
        <p:blipFill>
          <a:blip r:embed="rId2"/>
          <a:srcRect/>
          <a:stretch>
            <a:fillRect/>
          </a:stretch>
        </p:blipFill>
        <p:spPr bwMode="auto">
          <a:xfrm>
            <a:off x="1371600" y="1066800"/>
            <a:ext cx="5829300" cy="479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smtClean="0"/>
              <a:t>Layers can offer two different types of services to the layers above them.</a:t>
            </a:r>
          </a:p>
          <a:p>
            <a:r>
              <a:rPr lang="en-US" dirty="0" smtClean="0"/>
              <a:t>Connection oriented </a:t>
            </a:r>
          </a:p>
          <a:p>
            <a:r>
              <a:rPr lang="en-US" dirty="0" smtClean="0"/>
              <a:t>Connection less</a:t>
            </a:r>
          </a:p>
          <a:p>
            <a:endParaRPr lang="en-US" dirty="0" smtClean="0"/>
          </a:p>
          <a:p>
            <a:r>
              <a:rPr lang="en-US" dirty="0" smtClean="0"/>
              <a:t>Connection oriented service is modeled after the telephone system.</a:t>
            </a:r>
          </a:p>
          <a:p>
            <a:r>
              <a:rPr lang="en-US" dirty="0" smtClean="0"/>
              <a:t>To talk to some one you pick up the </a:t>
            </a:r>
            <a:r>
              <a:rPr lang="en-US" dirty="0" err="1" smtClean="0"/>
              <a:t>phone,dial</a:t>
            </a:r>
            <a:r>
              <a:rPr lang="en-US" dirty="0" smtClean="0"/>
              <a:t> the number, talk and then hang up.</a:t>
            </a:r>
          </a:p>
          <a:p>
            <a:r>
              <a:rPr lang="en-US" dirty="0" smtClean="0"/>
              <a:t>In connection oriented service</a:t>
            </a:r>
          </a:p>
          <a:p>
            <a:r>
              <a:rPr lang="en-US" dirty="0" smtClean="0"/>
              <a:t>1. establish a connection</a:t>
            </a:r>
          </a:p>
          <a:p>
            <a:r>
              <a:rPr lang="en-US" dirty="0" smtClean="0"/>
              <a:t>2. use the connection</a:t>
            </a:r>
          </a:p>
          <a:p>
            <a:r>
              <a:rPr lang="en-US" dirty="0" smtClean="0"/>
              <a:t>3. release the connection.</a:t>
            </a:r>
          </a:p>
          <a:p>
            <a:endParaRPr lang="en-US" dirty="0" smtClean="0"/>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Connection less</a:t>
            </a:r>
          </a:p>
          <a:p>
            <a:r>
              <a:rPr lang="en-US" dirty="0" smtClean="0"/>
              <a:t>Is modeled after the postal system.</a:t>
            </a:r>
          </a:p>
          <a:p>
            <a:r>
              <a:rPr lang="en-US" dirty="0" smtClean="0"/>
              <a:t>Each message(letter) carries the full designation address and each one is routed to the system  independent of all others.</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Message sequence </a:t>
            </a:r>
          </a:p>
          <a:p>
            <a:r>
              <a:rPr lang="en-US" dirty="0" smtClean="0"/>
              <a:t>Byte streams</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0"/>
            <a:ext cx="9144000" cy="1524000"/>
          </a:xfrm>
        </p:spPr>
        <p:txBody>
          <a:bodyPr/>
          <a:lstStyle/>
          <a:p>
            <a:pPr eaLnBrk="1" hangingPunct="1">
              <a:defRPr/>
            </a:pPr>
            <a:r>
              <a:rPr lang="en-US" sz="3600" smtClean="0">
                <a:latin typeface="Arial" charset="0"/>
                <a:cs typeface="Arial" charset="0"/>
              </a:rPr>
              <a:t>Connection-Oriented Versus </a:t>
            </a:r>
            <a:br>
              <a:rPr lang="en-US" sz="3600" smtClean="0">
                <a:latin typeface="Arial" charset="0"/>
                <a:cs typeface="Arial" charset="0"/>
              </a:rPr>
            </a:br>
            <a:r>
              <a:rPr lang="en-US" sz="3600" smtClean="0">
                <a:latin typeface="Arial" charset="0"/>
                <a:cs typeface="Arial" charset="0"/>
              </a:rPr>
              <a:t>Connectionless Service</a:t>
            </a:r>
          </a:p>
        </p:txBody>
      </p:sp>
      <p:sp>
        <p:nvSpPr>
          <p:cNvPr id="37891" name="Rectangle 3"/>
          <p:cNvSpPr>
            <a:spLocks noGrp="1" noChangeArrowheads="1"/>
          </p:cNvSpPr>
          <p:nvPr>
            <p:ph idx="1"/>
          </p:nvPr>
        </p:nvSpPr>
        <p:spPr>
          <a:xfrm>
            <a:off x="287338" y="5715000"/>
            <a:ext cx="8856662" cy="838200"/>
          </a:xfrm>
        </p:spPr>
        <p:txBody>
          <a:bodyPr/>
          <a:lstStyle/>
          <a:p>
            <a:pPr algn="ctr" eaLnBrk="1" hangingPunct="1">
              <a:buFontTx/>
              <a:buNone/>
            </a:pPr>
            <a:r>
              <a:rPr lang="en-US" smtClean="0">
                <a:latin typeface="Arial" charset="0"/>
                <a:cs typeface="Arial" charset="0"/>
              </a:rPr>
              <a:t>Six different types of service</a:t>
            </a:r>
            <a:r>
              <a:rPr lang="en-US" smtClean="0"/>
              <a:t>.</a:t>
            </a:r>
          </a:p>
        </p:txBody>
      </p:sp>
      <p:sp>
        <p:nvSpPr>
          <p:cNvPr id="24581"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37892" name="Picture 2"/>
          <p:cNvPicPr>
            <a:picLocks noChangeAspect="1" noChangeArrowheads="1"/>
          </p:cNvPicPr>
          <p:nvPr/>
        </p:nvPicPr>
        <p:blipFill>
          <a:blip r:embed="rId2"/>
          <a:srcRect/>
          <a:stretch>
            <a:fillRect/>
          </a:stretch>
        </p:blipFill>
        <p:spPr bwMode="auto">
          <a:xfrm>
            <a:off x="879475" y="1447800"/>
            <a:ext cx="7197725" cy="3862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defRPr/>
            </a:pPr>
            <a:r>
              <a:rPr lang="en-US" sz="3600" dirty="0" smtClean="0">
                <a:latin typeface="Arial" charset="0"/>
                <a:cs typeface="Arial" charset="0"/>
              </a:rPr>
              <a:t>Service Primitives (operations)</a:t>
            </a:r>
          </a:p>
        </p:txBody>
      </p:sp>
      <p:sp>
        <p:nvSpPr>
          <p:cNvPr id="38915" name="Content Placeholder 2"/>
          <p:cNvSpPr>
            <a:spLocks noGrp="1"/>
          </p:cNvSpPr>
          <p:nvPr>
            <p:ph idx="1"/>
          </p:nvPr>
        </p:nvSpPr>
        <p:spPr/>
        <p:txBody>
          <a:bodyPr/>
          <a:lstStyle/>
          <a:p>
            <a:pPr algn="ctr" eaLnBrk="1" hangingPunct="1">
              <a:buFontTx/>
              <a:buNone/>
            </a:pPr>
            <a:r>
              <a:rPr lang="en-US" sz="2400" dirty="0" smtClean="0">
                <a:latin typeface="Arial" charset="0"/>
                <a:cs typeface="Arial" charset="0"/>
              </a:rPr>
              <a:t>Six service primitives that provide a simple </a:t>
            </a:r>
            <a:br>
              <a:rPr lang="en-US" sz="2400" dirty="0" smtClean="0">
                <a:latin typeface="Arial" charset="0"/>
                <a:cs typeface="Arial" charset="0"/>
              </a:rPr>
            </a:br>
            <a:r>
              <a:rPr lang="en-US" sz="2400" dirty="0" smtClean="0">
                <a:latin typeface="Arial" charset="0"/>
                <a:cs typeface="Arial" charset="0"/>
              </a:rPr>
              <a:t>connection-oriented service</a:t>
            </a:r>
          </a:p>
          <a:p>
            <a:pPr algn="ctr" eaLnBrk="1" hangingPunct="1">
              <a:buFontTx/>
              <a:buNone/>
            </a:pPr>
            <a:r>
              <a:rPr lang="en-US" sz="2400" dirty="0" smtClean="0">
                <a:latin typeface="Arial" charset="0"/>
                <a:cs typeface="Arial" charset="0"/>
              </a:rPr>
              <a:t>Primitives are different for connection oriented and connection less.</a:t>
            </a:r>
          </a:p>
        </p:txBody>
      </p:sp>
      <p:sp>
        <p:nvSpPr>
          <p:cNvPr id="25604"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38917" name="Picture 6"/>
          <p:cNvPicPr>
            <a:picLocks noChangeAspect="1" noChangeArrowheads="1"/>
          </p:cNvPicPr>
          <p:nvPr/>
        </p:nvPicPr>
        <p:blipFill>
          <a:blip r:embed="rId2"/>
          <a:srcRect/>
          <a:stretch>
            <a:fillRect/>
          </a:stretch>
        </p:blipFill>
        <p:spPr bwMode="auto">
          <a:xfrm>
            <a:off x="1066800" y="3276600"/>
            <a:ext cx="7677150" cy="30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305800" cy="5029200"/>
          </a:xfrm>
        </p:spPr>
        <p:txBody>
          <a:bodyPr>
            <a:normAutofit fontScale="92500" lnSpcReduction="20000"/>
          </a:bodyPr>
          <a:lstStyle/>
          <a:p>
            <a:r>
              <a:rPr lang="en-US" b="1" dirty="0" smtClean="0"/>
              <a:t>Computer network and  distributed system.</a:t>
            </a:r>
          </a:p>
          <a:p>
            <a:pPr>
              <a:buNone/>
            </a:pPr>
            <a:r>
              <a:rPr lang="en-US" dirty="0" smtClean="0"/>
              <a:t>The key distinction is that in a distributed system, a collection of independent computers appears to its users as a single coherent system.</a:t>
            </a:r>
          </a:p>
          <a:p>
            <a:pPr>
              <a:buNone/>
            </a:pPr>
            <a:endParaRPr lang="en-US" dirty="0" smtClean="0"/>
          </a:p>
          <a:p>
            <a:pPr>
              <a:buNone/>
            </a:pPr>
            <a:r>
              <a:rPr lang="en-US" dirty="0" smtClean="0"/>
              <a:t>     Usually, it has a single model or paradigm that it presents to the users. Often a layer of software on top of the operating system, called </a:t>
            </a:r>
            <a:r>
              <a:rPr lang="en-US" b="1" dirty="0" smtClean="0"/>
              <a:t>middleware, is </a:t>
            </a:r>
            <a:r>
              <a:rPr lang="en-US" dirty="0" smtClean="0"/>
              <a:t>responsible for implementing this model. </a:t>
            </a:r>
          </a:p>
          <a:p>
            <a:pPr>
              <a:buNone/>
            </a:pPr>
            <a:endParaRPr lang="en-US" dirty="0" smtClean="0"/>
          </a:p>
          <a:p>
            <a:pPr>
              <a:buNone/>
            </a:pPr>
            <a:r>
              <a:rPr lang="en-US" dirty="0" smtClean="0"/>
              <a:t>A well-known example of a distributed system is the </a:t>
            </a:r>
            <a:r>
              <a:rPr lang="en-US" b="1" dirty="0" smtClean="0"/>
              <a:t>World Wide Web. It runs on top of the Internet and presents a</a:t>
            </a:r>
          </a:p>
          <a:p>
            <a:pPr>
              <a:buNone/>
            </a:pPr>
            <a:r>
              <a:rPr lang="en-US" dirty="0" smtClean="0"/>
              <a:t>model in which everything looks like a document (Web page).</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defRPr/>
            </a:pPr>
            <a:r>
              <a:rPr lang="en-US" sz="3600" dirty="0" smtClean="0">
                <a:latin typeface="Arial" charset="0"/>
                <a:cs typeface="Arial" charset="0"/>
              </a:rPr>
              <a:t>Service Primitives</a:t>
            </a:r>
          </a:p>
        </p:txBody>
      </p:sp>
      <p:sp>
        <p:nvSpPr>
          <p:cNvPr id="39939" name="Content Placeholder 2"/>
          <p:cNvSpPr>
            <a:spLocks noGrp="1"/>
          </p:cNvSpPr>
          <p:nvPr>
            <p:ph idx="1"/>
          </p:nvPr>
        </p:nvSpPr>
        <p:spPr>
          <a:xfrm>
            <a:off x="0" y="5486400"/>
            <a:ext cx="9144000" cy="838200"/>
          </a:xfrm>
        </p:spPr>
        <p:txBody>
          <a:bodyPr>
            <a:normAutofit fontScale="85000" lnSpcReduction="10000"/>
          </a:bodyPr>
          <a:lstStyle/>
          <a:p>
            <a:pPr marL="0" indent="0" algn="ctr" eaLnBrk="1" hangingPunct="1">
              <a:buFontTx/>
              <a:buNone/>
            </a:pPr>
            <a:r>
              <a:rPr lang="en-US" smtClean="0">
                <a:latin typeface="Arial" charset="0"/>
                <a:cs typeface="Arial" charset="0"/>
              </a:rPr>
              <a:t>A simple client-server interaction using </a:t>
            </a:r>
            <a:br>
              <a:rPr lang="en-US" smtClean="0">
                <a:latin typeface="Arial" charset="0"/>
                <a:cs typeface="Arial" charset="0"/>
              </a:rPr>
            </a:br>
            <a:r>
              <a:rPr lang="en-US" smtClean="0">
                <a:latin typeface="Arial" charset="0"/>
                <a:cs typeface="Arial" charset="0"/>
              </a:rPr>
              <a:t>acknowledged datagrams</a:t>
            </a:r>
            <a:r>
              <a:rPr lang="en-US" smtClean="0"/>
              <a:t>.</a:t>
            </a:r>
          </a:p>
        </p:txBody>
      </p:sp>
      <p:sp>
        <p:nvSpPr>
          <p:cNvPr id="26629"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39940" name="Picture 2"/>
          <p:cNvPicPr>
            <a:picLocks noChangeAspect="1" noChangeArrowheads="1"/>
          </p:cNvPicPr>
          <p:nvPr/>
        </p:nvPicPr>
        <p:blipFill>
          <a:blip r:embed="rId2"/>
          <a:srcRect/>
          <a:stretch>
            <a:fillRect/>
          </a:stretch>
        </p:blipFill>
        <p:spPr bwMode="auto">
          <a:xfrm>
            <a:off x="328613" y="1905000"/>
            <a:ext cx="8815387" cy="2671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143000" y="274638"/>
            <a:ext cx="7791450" cy="1143000"/>
          </a:xfrm>
        </p:spPr>
        <p:txBody>
          <a:bodyPr>
            <a:normAutofit fontScale="90000"/>
          </a:bodyPr>
          <a:lstStyle/>
          <a:p>
            <a:pPr eaLnBrk="1" hangingPunct="1">
              <a:defRPr/>
            </a:pPr>
            <a:r>
              <a:rPr lang="en-US" sz="3600" dirty="0" smtClean="0">
                <a:latin typeface="Arial" charset="0"/>
                <a:cs typeface="Arial" charset="0"/>
              </a:rPr>
              <a:t>The Relationship of Services to Protocols</a:t>
            </a:r>
          </a:p>
        </p:txBody>
      </p:sp>
      <p:sp>
        <p:nvSpPr>
          <p:cNvPr id="40963" name="Rectangle 3"/>
          <p:cNvSpPr>
            <a:spLocks noGrp="1" noChangeArrowheads="1"/>
          </p:cNvSpPr>
          <p:nvPr>
            <p:ph idx="1"/>
          </p:nvPr>
        </p:nvSpPr>
        <p:spPr>
          <a:xfrm>
            <a:off x="287338" y="5715000"/>
            <a:ext cx="8856662" cy="838200"/>
          </a:xfrm>
        </p:spPr>
        <p:txBody>
          <a:bodyPr>
            <a:normAutofit/>
          </a:bodyPr>
          <a:lstStyle/>
          <a:p>
            <a:pPr algn="ctr" eaLnBrk="1" hangingPunct="1">
              <a:buFontTx/>
              <a:buNone/>
            </a:pPr>
            <a:r>
              <a:rPr lang="en-US" smtClean="0">
                <a:latin typeface="Arial" charset="0"/>
                <a:cs typeface="Arial" charset="0"/>
              </a:rPr>
              <a:t>The relationship between a service and a protocol.</a:t>
            </a:r>
          </a:p>
        </p:txBody>
      </p:sp>
      <p:sp>
        <p:nvSpPr>
          <p:cNvPr id="27653"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40964" name="Picture 2"/>
          <p:cNvPicPr>
            <a:picLocks noChangeAspect="1" noChangeArrowheads="1"/>
          </p:cNvPicPr>
          <p:nvPr/>
        </p:nvPicPr>
        <p:blipFill>
          <a:blip r:embed="rId2"/>
          <a:srcRect/>
          <a:stretch>
            <a:fillRect/>
          </a:stretch>
        </p:blipFill>
        <p:spPr bwMode="auto">
          <a:xfrm>
            <a:off x="1143000" y="1524000"/>
            <a:ext cx="7805738"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1"/>
          </p:nvPr>
        </p:nvSpPr>
        <p:spPr>
          <a:xfrm>
            <a:off x="1219200" y="838200"/>
            <a:ext cx="7696200" cy="4800600"/>
          </a:xfrm>
        </p:spPr>
        <p:txBody>
          <a:bodyPr/>
          <a:lstStyle/>
          <a:p>
            <a:r>
              <a:rPr lang="en-US" b="1" dirty="0" smtClean="0"/>
              <a:t>Service</a:t>
            </a:r>
            <a:r>
              <a:rPr lang="en-US" dirty="0" smtClean="0"/>
              <a:t> is a set of primitives that a layer provides to the layer above it.</a:t>
            </a:r>
          </a:p>
          <a:p>
            <a:r>
              <a:rPr lang="en-US" dirty="0" smtClean="0"/>
              <a:t>A </a:t>
            </a:r>
            <a:r>
              <a:rPr lang="en-US" b="1" dirty="0" smtClean="0"/>
              <a:t>service</a:t>
            </a:r>
            <a:r>
              <a:rPr lang="en-US" dirty="0" smtClean="0"/>
              <a:t> relates to an interface between two layers, with the lower layer being the service provider and the upper layer being the service user.</a:t>
            </a:r>
          </a:p>
          <a:p>
            <a:r>
              <a:rPr lang="en-US" dirty="0" smtClean="0"/>
              <a:t>Entities use </a:t>
            </a:r>
            <a:r>
              <a:rPr lang="en-US" b="1" dirty="0" smtClean="0"/>
              <a:t>protocols </a:t>
            </a:r>
            <a:r>
              <a:rPr lang="en-US" dirty="0" smtClean="0"/>
              <a:t>to implement their  service definitions.</a:t>
            </a:r>
          </a:p>
        </p:txBody>
      </p:sp>
      <p:sp>
        <p:nvSpPr>
          <p:cNvPr id="4" name="Footer Placeholder 3"/>
          <p:cNvSpPr>
            <a:spLocks noGrp="1"/>
          </p:cNvSpPr>
          <p:nvPr>
            <p:ph type="ftr" sz="quarter" idx="11"/>
          </p:nvPr>
        </p:nvSpPr>
        <p:spPr/>
        <p:txBody>
          <a:bodyPr/>
          <a:lstStyle/>
          <a:p>
            <a:pPr>
              <a:defRPr/>
            </a:pPr>
            <a:r>
              <a:rPr lang="en-US" smtClean="0"/>
              <a:t>Computer Networks</a:t>
            </a:r>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314325"/>
            <a:ext cx="9144000" cy="1143000"/>
          </a:xfrm>
        </p:spPr>
        <p:txBody>
          <a:bodyPr/>
          <a:lstStyle/>
          <a:p>
            <a:pPr eaLnBrk="1" hangingPunct="1">
              <a:defRPr/>
            </a:pPr>
            <a:r>
              <a:rPr lang="en-US" sz="3600" smtClean="0">
                <a:latin typeface="Arial" charset="0"/>
                <a:cs typeface="Arial" charset="0"/>
              </a:rPr>
              <a:t>Reference Models</a:t>
            </a:r>
          </a:p>
        </p:txBody>
      </p:sp>
      <p:sp>
        <p:nvSpPr>
          <p:cNvPr id="43011" name="Rectangle 3"/>
          <p:cNvSpPr>
            <a:spLocks noGrp="1" noChangeArrowheads="1"/>
          </p:cNvSpPr>
          <p:nvPr>
            <p:ph idx="1"/>
          </p:nvPr>
        </p:nvSpPr>
        <p:spPr>
          <a:xfrm>
            <a:off x="1116013" y="2033588"/>
            <a:ext cx="8027987" cy="4519612"/>
          </a:xfrm>
        </p:spPr>
        <p:txBody>
          <a:bodyPr/>
          <a:lstStyle/>
          <a:p>
            <a:pPr eaLnBrk="1" hangingPunct="1">
              <a:buFontTx/>
              <a:buChar char="•"/>
            </a:pPr>
            <a:r>
              <a:rPr lang="en-US" sz="2800" smtClean="0">
                <a:latin typeface="Arial" charset="0"/>
                <a:cs typeface="Arial" charset="0"/>
              </a:rPr>
              <a:t>OSI reference model</a:t>
            </a:r>
          </a:p>
          <a:p>
            <a:pPr eaLnBrk="1" hangingPunct="1">
              <a:buFontTx/>
              <a:buChar char="•"/>
            </a:pPr>
            <a:r>
              <a:rPr lang="en-US" sz="2800" smtClean="0">
                <a:latin typeface="Arial" charset="0"/>
                <a:cs typeface="Arial" charset="0"/>
              </a:rPr>
              <a:t>TCP/IP reference model</a:t>
            </a:r>
          </a:p>
          <a:p>
            <a:pPr eaLnBrk="1" hangingPunct="1">
              <a:buFontTx/>
              <a:buChar char="•"/>
            </a:pPr>
            <a:r>
              <a:rPr lang="en-US" sz="2800" smtClean="0">
                <a:latin typeface="Arial" charset="0"/>
                <a:cs typeface="Arial" charset="0"/>
              </a:rPr>
              <a:t>Model used</a:t>
            </a:r>
          </a:p>
          <a:p>
            <a:pPr eaLnBrk="1" hangingPunct="1">
              <a:buFontTx/>
              <a:buChar char="•"/>
            </a:pPr>
            <a:r>
              <a:rPr lang="en-US" sz="2800" smtClean="0">
                <a:latin typeface="Arial" charset="0"/>
                <a:cs typeface="Arial" charset="0"/>
              </a:rPr>
              <a:t>Comparison of OSI and TCP/IP</a:t>
            </a:r>
          </a:p>
          <a:p>
            <a:pPr eaLnBrk="1" hangingPunct="1">
              <a:buFontTx/>
              <a:buChar char="•"/>
            </a:pPr>
            <a:r>
              <a:rPr lang="en-US" sz="2800" smtClean="0">
                <a:latin typeface="Arial" charset="0"/>
                <a:cs typeface="Arial" charset="0"/>
              </a:rPr>
              <a:t>Critique of OSI model and protocols</a:t>
            </a:r>
          </a:p>
          <a:p>
            <a:pPr eaLnBrk="1" hangingPunct="1">
              <a:buFontTx/>
              <a:buChar char="•"/>
            </a:pPr>
            <a:r>
              <a:rPr lang="en-US" sz="2800" smtClean="0">
                <a:latin typeface="Arial" charset="0"/>
                <a:cs typeface="Arial" charset="0"/>
              </a:rPr>
              <a:t>Critique of TCP/IP model</a:t>
            </a:r>
          </a:p>
          <a:p>
            <a:pPr eaLnBrk="1" hangingPunct="1">
              <a:buFontTx/>
              <a:buChar char="•"/>
            </a:pPr>
            <a:endParaRPr lang="en-US" smtClean="0"/>
          </a:p>
        </p:txBody>
      </p:sp>
      <p:sp>
        <p:nvSpPr>
          <p:cNvPr id="28676"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314325"/>
            <a:ext cx="9144000" cy="904875"/>
          </a:xfrm>
        </p:spPr>
        <p:txBody>
          <a:bodyPr/>
          <a:lstStyle/>
          <a:p>
            <a:pPr eaLnBrk="1" hangingPunct="1">
              <a:defRPr/>
            </a:pPr>
            <a:r>
              <a:rPr lang="en-US" sz="3600" smtClean="0">
                <a:latin typeface="Arial" charset="0"/>
                <a:cs typeface="Arial" charset="0"/>
              </a:rPr>
              <a:t>The OSI Reference Model</a:t>
            </a:r>
          </a:p>
        </p:txBody>
      </p:sp>
      <p:sp>
        <p:nvSpPr>
          <p:cNvPr id="44035" name="Rectangle 3"/>
          <p:cNvSpPr>
            <a:spLocks noGrp="1" noChangeArrowheads="1"/>
          </p:cNvSpPr>
          <p:nvPr>
            <p:ph idx="1"/>
          </p:nvPr>
        </p:nvSpPr>
        <p:spPr>
          <a:xfrm>
            <a:off x="762000" y="1676400"/>
            <a:ext cx="8153400" cy="4876800"/>
          </a:xfrm>
        </p:spPr>
        <p:txBody>
          <a:bodyPr/>
          <a:lstStyle/>
          <a:p>
            <a:pPr eaLnBrk="1" hangingPunct="1">
              <a:buFontTx/>
              <a:buNone/>
            </a:pPr>
            <a:r>
              <a:rPr lang="en-US" sz="2800" smtClean="0">
                <a:latin typeface="Arial" charset="0"/>
                <a:cs typeface="Arial" charset="0"/>
              </a:rPr>
              <a:t>Principles for the seven layers</a:t>
            </a:r>
          </a:p>
          <a:p>
            <a:pPr eaLnBrk="1" hangingPunct="1">
              <a:buFontTx/>
              <a:buChar char="•"/>
            </a:pPr>
            <a:r>
              <a:rPr lang="en-US" sz="2800" smtClean="0">
                <a:latin typeface="Arial" charset="0"/>
                <a:cs typeface="Arial" charset="0"/>
              </a:rPr>
              <a:t>Layers created for different abstractions</a:t>
            </a:r>
          </a:p>
          <a:p>
            <a:pPr eaLnBrk="1" hangingPunct="1">
              <a:buFontTx/>
              <a:buChar char="•"/>
            </a:pPr>
            <a:r>
              <a:rPr lang="en-US" sz="2800" smtClean="0">
                <a:latin typeface="Arial" charset="0"/>
                <a:cs typeface="Arial" charset="0"/>
              </a:rPr>
              <a:t>Each layer performs well-defined function</a:t>
            </a:r>
          </a:p>
          <a:p>
            <a:pPr eaLnBrk="1" hangingPunct="1">
              <a:buFontTx/>
              <a:buChar char="•"/>
            </a:pPr>
            <a:r>
              <a:rPr lang="en-US" sz="2800" smtClean="0">
                <a:latin typeface="Arial" charset="0"/>
                <a:cs typeface="Arial" charset="0"/>
              </a:rPr>
              <a:t>Function of layer chosen with definition of international standard protocols in mind</a:t>
            </a:r>
          </a:p>
          <a:p>
            <a:pPr eaLnBrk="1" hangingPunct="1">
              <a:buFontTx/>
              <a:buChar char="•"/>
            </a:pPr>
            <a:r>
              <a:rPr lang="en-US" sz="2800" smtClean="0">
                <a:latin typeface="Arial" charset="0"/>
                <a:cs typeface="Arial" charset="0"/>
              </a:rPr>
              <a:t>Minimize information flow across interfaces between boundaries</a:t>
            </a:r>
          </a:p>
          <a:p>
            <a:pPr eaLnBrk="1" hangingPunct="1">
              <a:buFontTx/>
              <a:buChar char="•"/>
            </a:pPr>
            <a:r>
              <a:rPr lang="en-US" sz="2800" smtClean="0">
                <a:latin typeface="Arial" charset="0"/>
                <a:cs typeface="Arial" charset="0"/>
              </a:rPr>
              <a:t>Number of layers optimum</a:t>
            </a:r>
          </a:p>
        </p:txBody>
      </p:sp>
      <p:sp>
        <p:nvSpPr>
          <p:cNvPr id="29700"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143000" y="0"/>
            <a:ext cx="7499350" cy="1143000"/>
          </a:xfrm>
        </p:spPr>
        <p:txBody>
          <a:bodyPr/>
          <a:lstStyle/>
          <a:p>
            <a:pPr eaLnBrk="1" hangingPunct="1">
              <a:defRPr/>
            </a:pPr>
            <a:r>
              <a:rPr lang="en-US" sz="3600" dirty="0" smtClean="0">
                <a:latin typeface="Arial" charset="0"/>
                <a:cs typeface="Arial" charset="0"/>
              </a:rPr>
              <a:t>The OSI Reference Model</a:t>
            </a:r>
          </a:p>
        </p:txBody>
      </p:sp>
      <p:sp>
        <p:nvSpPr>
          <p:cNvPr id="45059" name="Rectangle 3"/>
          <p:cNvSpPr>
            <a:spLocks noGrp="1" noChangeArrowheads="1"/>
          </p:cNvSpPr>
          <p:nvPr>
            <p:ph idx="1"/>
          </p:nvPr>
        </p:nvSpPr>
        <p:spPr>
          <a:xfrm>
            <a:off x="287338" y="5943600"/>
            <a:ext cx="8856662" cy="457200"/>
          </a:xfrm>
        </p:spPr>
        <p:txBody>
          <a:bodyPr>
            <a:normAutofit fontScale="85000" lnSpcReduction="10000"/>
          </a:bodyPr>
          <a:lstStyle/>
          <a:p>
            <a:pPr algn="ctr" eaLnBrk="1" hangingPunct="1">
              <a:buFontTx/>
              <a:buNone/>
            </a:pPr>
            <a:r>
              <a:rPr lang="en-US" smtClean="0">
                <a:latin typeface="Arial" charset="0"/>
                <a:cs typeface="Arial" charset="0"/>
              </a:rPr>
              <a:t>The OSI reference model</a:t>
            </a:r>
          </a:p>
        </p:txBody>
      </p:sp>
      <p:sp>
        <p:nvSpPr>
          <p:cNvPr id="30725"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45060" name="Picture 2"/>
          <p:cNvPicPr>
            <a:picLocks noChangeAspect="1" noChangeArrowheads="1"/>
          </p:cNvPicPr>
          <p:nvPr/>
        </p:nvPicPr>
        <p:blipFill>
          <a:blip r:embed="rId2"/>
          <a:srcRect/>
          <a:stretch>
            <a:fillRect/>
          </a:stretch>
        </p:blipFill>
        <p:spPr bwMode="auto">
          <a:xfrm>
            <a:off x="0" y="0"/>
            <a:ext cx="8686800" cy="71476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314325"/>
            <a:ext cx="9144000" cy="1143000"/>
          </a:xfrm>
        </p:spPr>
        <p:txBody>
          <a:bodyPr/>
          <a:lstStyle/>
          <a:p>
            <a:pPr eaLnBrk="1" hangingPunct="1">
              <a:defRPr/>
            </a:pPr>
            <a:r>
              <a:rPr lang="en-US" sz="3600" smtClean="0">
                <a:latin typeface="Arial" charset="0"/>
                <a:cs typeface="Arial" charset="0"/>
              </a:rPr>
              <a:t>OSI Reference Model Layers</a:t>
            </a:r>
          </a:p>
        </p:txBody>
      </p:sp>
      <p:sp>
        <p:nvSpPr>
          <p:cNvPr id="46083" name="Rectangle 3"/>
          <p:cNvSpPr>
            <a:spLocks noGrp="1" noChangeArrowheads="1"/>
          </p:cNvSpPr>
          <p:nvPr>
            <p:ph idx="1"/>
          </p:nvPr>
        </p:nvSpPr>
        <p:spPr>
          <a:xfrm>
            <a:off x="1524000" y="1600200"/>
            <a:ext cx="7620000" cy="4519613"/>
          </a:xfrm>
        </p:spPr>
        <p:txBody>
          <a:bodyPr/>
          <a:lstStyle/>
          <a:p>
            <a:pPr eaLnBrk="1" hangingPunct="1">
              <a:buFontTx/>
              <a:buChar char="•"/>
            </a:pPr>
            <a:r>
              <a:rPr lang="en-US" sz="2800" smtClean="0">
                <a:latin typeface="Arial" charset="0"/>
                <a:cs typeface="Arial" charset="0"/>
              </a:rPr>
              <a:t>Physical layer</a:t>
            </a:r>
          </a:p>
          <a:p>
            <a:pPr eaLnBrk="1" hangingPunct="1">
              <a:buFontTx/>
              <a:buChar char="•"/>
            </a:pPr>
            <a:r>
              <a:rPr lang="en-US" sz="2800" smtClean="0">
                <a:latin typeface="Arial" charset="0"/>
                <a:cs typeface="Arial" charset="0"/>
              </a:rPr>
              <a:t>Data link layer</a:t>
            </a:r>
          </a:p>
          <a:p>
            <a:pPr eaLnBrk="1" hangingPunct="1">
              <a:buFontTx/>
              <a:buChar char="•"/>
            </a:pPr>
            <a:r>
              <a:rPr lang="en-US" sz="2800" smtClean="0">
                <a:latin typeface="Arial" charset="0"/>
                <a:cs typeface="Arial" charset="0"/>
              </a:rPr>
              <a:t>Network layer</a:t>
            </a:r>
          </a:p>
          <a:p>
            <a:pPr eaLnBrk="1" hangingPunct="1">
              <a:buFontTx/>
              <a:buChar char="•"/>
            </a:pPr>
            <a:r>
              <a:rPr lang="en-US" sz="2800" smtClean="0">
                <a:latin typeface="Arial" charset="0"/>
                <a:cs typeface="Arial" charset="0"/>
              </a:rPr>
              <a:t>Transport layer</a:t>
            </a:r>
          </a:p>
          <a:p>
            <a:pPr eaLnBrk="1" hangingPunct="1">
              <a:buFontTx/>
              <a:buChar char="•"/>
            </a:pPr>
            <a:r>
              <a:rPr lang="en-US" sz="2800" smtClean="0">
                <a:latin typeface="Arial" charset="0"/>
                <a:cs typeface="Arial" charset="0"/>
              </a:rPr>
              <a:t>Session layer</a:t>
            </a:r>
          </a:p>
          <a:p>
            <a:pPr eaLnBrk="1" hangingPunct="1">
              <a:buFontTx/>
              <a:buChar char="•"/>
            </a:pPr>
            <a:r>
              <a:rPr lang="en-US" sz="2800" smtClean="0">
                <a:latin typeface="Arial" charset="0"/>
                <a:cs typeface="Arial" charset="0"/>
              </a:rPr>
              <a:t>Presentation layer</a:t>
            </a:r>
          </a:p>
          <a:p>
            <a:pPr eaLnBrk="1" hangingPunct="1">
              <a:buFontTx/>
              <a:buChar char="•"/>
            </a:pPr>
            <a:r>
              <a:rPr lang="en-US" sz="2800" smtClean="0">
                <a:latin typeface="Arial" charset="0"/>
                <a:cs typeface="Arial" charset="0"/>
              </a:rPr>
              <a:t>Application laye</a:t>
            </a:r>
            <a:r>
              <a:rPr lang="en-US" smtClean="0">
                <a:latin typeface="Arial" charset="0"/>
                <a:cs typeface="Arial" charset="0"/>
              </a:rPr>
              <a:t>r</a:t>
            </a:r>
          </a:p>
        </p:txBody>
      </p:sp>
      <p:sp>
        <p:nvSpPr>
          <p:cNvPr id="31748"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Physical (Layer 1)</a:t>
            </a:r>
            <a:br>
              <a:rPr lang="en-US" b="1" i="1" dirty="0" smtClean="0"/>
            </a:br>
            <a:endParaRPr lang="en-US" dirty="0"/>
          </a:p>
        </p:txBody>
      </p:sp>
      <p:sp>
        <p:nvSpPr>
          <p:cNvPr id="3" name="Content Placeholder 2"/>
          <p:cNvSpPr>
            <a:spLocks noGrp="1"/>
          </p:cNvSpPr>
          <p:nvPr>
            <p:ph idx="1"/>
          </p:nvPr>
        </p:nvSpPr>
        <p:spPr/>
        <p:txBody>
          <a:bodyPr/>
          <a:lstStyle/>
          <a:p>
            <a:r>
              <a:rPr lang="en-US" dirty="0" smtClean="0"/>
              <a:t>This layer conveys the bit stream - electrical impulse, light or radio signal — through the </a:t>
            </a:r>
            <a:r>
              <a:rPr lang="en-US" dirty="0" smtClean="0">
                <a:hlinkClick r:id="rId2"/>
              </a:rPr>
              <a:t>network</a:t>
            </a:r>
            <a:r>
              <a:rPr lang="en-US" dirty="0" smtClean="0"/>
              <a:t> at the electrical and mechanical level.</a:t>
            </a:r>
          </a:p>
          <a:p>
            <a:r>
              <a:rPr lang="en-US" dirty="0" smtClean="0"/>
              <a:t> It provides the </a:t>
            </a:r>
            <a:r>
              <a:rPr lang="en-US" dirty="0" smtClean="0">
                <a:hlinkClick r:id="rId3"/>
              </a:rPr>
              <a:t>hardware</a:t>
            </a:r>
            <a:r>
              <a:rPr lang="en-US" dirty="0" smtClean="0"/>
              <a:t> means of sending and receiving data on a carrier, including defining cables, cards and physical aspects</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Data Link (Layer 2)</a:t>
            </a:r>
            <a:br>
              <a:rPr lang="en-US" b="1" i="1" dirty="0" smtClean="0"/>
            </a:br>
            <a:endParaRPr lang="en-US" dirty="0"/>
          </a:p>
        </p:txBody>
      </p:sp>
      <p:sp>
        <p:nvSpPr>
          <p:cNvPr id="3" name="Content Placeholder 2"/>
          <p:cNvSpPr>
            <a:spLocks noGrp="1"/>
          </p:cNvSpPr>
          <p:nvPr>
            <p:ph idx="1"/>
          </p:nvPr>
        </p:nvSpPr>
        <p:spPr/>
        <p:txBody>
          <a:bodyPr/>
          <a:lstStyle/>
          <a:p>
            <a:pPr fontAlgn="base"/>
            <a:r>
              <a:rPr lang="en-US" dirty="0" smtClean="0"/>
              <a:t>At this layer, data packets are </a:t>
            </a:r>
            <a:r>
              <a:rPr lang="en-US" dirty="0" smtClean="0">
                <a:hlinkClick r:id="rId2"/>
              </a:rPr>
              <a:t>encoded</a:t>
            </a:r>
            <a:r>
              <a:rPr lang="en-US" dirty="0" smtClean="0"/>
              <a:t> and decoded into bits. It furnishes </a:t>
            </a:r>
            <a:r>
              <a:rPr lang="en-US" dirty="0" smtClean="0">
                <a:hlinkClick r:id="rId3"/>
              </a:rPr>
              <a:t>transmission protocol</a:t>
            </a:r>
            <a:r>
              <a:rPr lang="en-US" dirty="0" smtClean="0"/>
              <a:t> knowledge and management and handles errors in the physical layer, flow control and frame synchronization.</a:t>
            </a:r>
          </a:p>
          <a:p>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Network (Layer 3)</a:t>
            </a:r>
            <a:br>
              <a:rPr lang="en-US" b="1" i="1" dirty="0" smtClean="0"/>
            </a:br>
            <a:endParaRPr lang="en-US" dirty="0"/>
          </a:p>
        </p:txBody>
      </p:sp>
      <p:sp>
        <p:nvSpPr>
          <p:cNvPr id="3" name="Content Placeholder 2"/>
          <p:cNvSpPr>
            <a:spLocks noGrp="1"/>
          </p:cNvSpPr>
          <p:nvPr>
            <p:ph idx="1"/>
          </p:nvPr>
        </p:nvSpPr>
        <p:spPr>
          <a:xfrm>
            <a:off x="228600" y="1600200"/>
            <a:ext cx="8458200" cy="4525963"/>
          </a:xfrm>
        </p:spPr>
        <p:txBody>
          <a:bodyPr/>
          <a:lstStyle/>
          <a:p>
            <a:pPr fontAlgn="base"/>
            <a:r>
              <a:rPr lang="en-US" dirty="0" smtClean="0">
                <a:latin typeface="Arial Unicode MS" pitchFamily="34" charset="-128"/>
                <a:ea typeface="Arial Unicode MS" pitchFamily="34" charset="-128"/>
                <a:cs typeface="Arial Unicode MS" pitchFamily="34" charset="-128"/>
              </a:rPr>
              <a:t>This layer provides </a:t>
            </a:r>
            <a:r>
              <a:rPr lang="en-US" dirty="0" smtClean="0">
                <a:latin typeface="Arial Unicode MS" pitchFamily="34" charset="-128"/>
                <a:ea typeface="Arial Unicode MS" pitchFamily="34" charset="-128"/>
                <a:cs typeface="Arial Unicode MS" pitchFamily="34" charset="-128"/>
                <a:hlinkClick r:id="rId2"/>
              </a:rPr>
              <a:t>switching</a:t>
            </a:r>
            <a:r>
              <a:rPr lang="en-US" dirty="0" smtClean="0">
                <a:latin typeface="Arial Unicode MS" pitchFamily="34" charset="-128"/>
                <a:ea typeface="Arial Unicode MS" pitchFamily="34" charset="-128"/>
                <a:cs typeface="Arial Unicode MS" pitchFamily="34" charset="-128"/>
              </a:rPr>
              <a:t> and </a:t>
            </a:r>
            <a:r>
              <a:rPr lang="en-US" dirty="0" smtClean="0">
                <a:latin typeface="Arial Unicode MS" pitchFamily="34" charset="-128"/>
                <a:ea typeface="Arial Unicode MS" pitchFamily="34" charset="-128"/>
                <a:cs typeface="Arial Unicode MS" pitchFamily="34" charset="-128"/>
                <a:hlinkClick r:id="rId3"/>
              </a:rPr>
              <a:t>routing</a:t>
            </a:r>
            <a:r>
              <a:rPr lang="en-US" dirty="0" smtClean="0">
                <a:latin typeface="Arial Unicode MS" pitchFamily="34" charset="-128"/>
                <a:ea typeface="Arial Unicode MS" pitchFamily="34" charset="-128"/>
                <a:cs typeface="Arial Unicode MS" pitchFamily="34" charset="-128"/>
              </a:rPr>
              <a:t> technologies, creating logical paths, known as </a:t>
            </a:r>
            <a:r>
              <a:rPr lang="en-US" dirty="0" smtClean="0">
                <a:latin typeface="Arial Unicode MS" pitchFamily="34" charset="-128"/>
                <a:ea typeface="Arial Unicode MS" pitchFamily="34" charset="-128"/>
                <a:cs typeface="Arial Unicode MS" pitchFamily="34" charset="-128"/>
                <a:hlinkClick r:id="rId4"/>
              </a:rPr>
              <a:t>virtual circuits</a:t>
            </a:r>
            <a:r>
              <a:rPr lang="en-US" dirty="0" smtClean="0">
                <a:latin typeface="Arial Unicode MS" pitchFamily="34" charset="-128"/>
                <a:ea typeface="Arial Unicode MS" pitchFamily="34" charset="-128"/>
                <a:cs typeface="Arial Unicode MS" pitchFamily="34" charset="-128"/>
              </a:rPr>
              <a:t>, for transmitting data from </a:t>
            </a:r>
            <a:r>
              <a:rPr lang="en-US" dirty="0" smtClean="0">
                <a:latin typeface="Arial Unicode MS" pitchFamily="34" charset="-128"/>
                <a:ea typeface="Arial Unicode MS" pitchFamily="34" charset="-128"/>
                <a:cs typeface="Arial Unicode MS" pitchFamily="34" charset="-128"/>
                <a:hlinkClick r:id="rId5"/>
              </a:rPr>
              <a:t>node</a:t>
            </a:r>
            <a:r>
              <a:rPr lang="en-US" dirty="0" smtClean="0">
                <a:latin typeface="Arial Unicode MS" pitchFamily="34" charset="-128"/>
                <a:ea typeface="Arial Unicode MS" pitchFamily="34" charset="-128"/>
                <a:cs typeface="Arial Unicode MS" pitchFamily="34" charset="-128"/>
              </a:rPr>
              <a:t> to node</a:t>
            </a:r>
          </a:p>
          <a:p>
            <a:endParaRPr lang="en-US" dirty="0">
              <a:latin typeface="Arial Unicode MS" pitchFamily="34" charset="-128"/>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In a computer network, this coherence, model, and software are absent. </a:t>
            </a:r>
          </a:p>
          <a:p>
            <a:r>
              <a:rPr lang="en-US" dirty="0" smtClean="0"/>
              <a:t>Users are exposed to the actual machines, without any attempt by the system to make the machines look and act in a coherent way. </a:t>
            </a:r>
          </a:p>
          <a:p>
            <a:r>
              <a:rPr lang="en-US" dirty="0" smtClean="0"/>
              <a:t>If the machines have different hardware and different operating systems, that is fully visible to the users. </a:t>
            </a:r>
          </a:p>
          <a:p>
            <a:r>
              <a:rPr lang="en-US" dirty="0" smtClean="0"/>
              <a:t>If a user wants to run a program on a remote machine, he† has to log onto that machine and run it there.</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b="1" i="1" dirty="0" smtClean="0"/>
              <a:t>Transport (Layer 4)</a:t>
            </a:r>
          </a:p>
          <a:p>
            <a:pPr fontAlgn="base"/>
            <a:r>
              <a:rPr lang="en-US" dirty="0" smtClean="0"/>
              <a:t>This layer provides transparent transfer of data between end systems, or </a:t>
            </a:r>
            <a:r>
              <a:rPr lang="en-US" dirty="0" smtClean="0">
                <a:hlinkClick r:id="rId2"/>
              </a:rPr>
              <a:t>hosts</a:t>
            </a:r>
            <a:r>
              <a:rPr lang="en-US" dirty="0" smtClean="0"/>
              <a:t>, and is responsible for end-to-end error recovery and </a:t>
            </a:r>
            <a:r>
              <a:rPr lang="en-US" dirty="0" smtClean="0">
                <a:hlinkClick r:id="rId3"/>
              </a:rPr>
              <a:t>flow control</a:t>
            </a:r>
            <a:r>
              <a:rPr lang="en-US" dirty="0" smtClean="0"/>
              <a:t>. It ensures complete data transfer.</a:t>
            </a:r>
          </a:p>
          <a:p>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Session (Layer 5)</a:t>
            </a:r>
            <a:br>
              <a:rPr lang="en-US" b="1" i="1" dirty="0" smtClean="0"/>
            </a:br>
            <a:endParaRPr lang="en-US" dirty="0"/>
          </a:p>
        </p:txBody>
      </p:sp>
      <p:sp>
        <p:nvSpPr>
          <p:cNvPr id="3" name="Content Placeholder 2"/>
          <p:cNvSpPr>
            <a:spLocks noGrp="1"/>
          </p:cNvSpPr>
          <p:nvPr>
            <p:ph idx="1"/>
          </p:nvPr>
        </p:nvSpPr>
        <p:spPr/>
        <p:txBody>
          <a:bodyPr/>
          <a:lstStyle/>
          <a:p>
            <a:pPr fontAlgn="base"/>
            <a:r>
              <a:rPr lang="en-US" dirty="0" smtClean="0"/>
              <a:t>This layer establishes, manages and terminates connections between </a:t>
            </a:r>
            <a:r>
              <a:rPr lang="en-US" dirty="0" smtClean="0">
                <a:hlinkClick r:id="rId2"/>
              </a:rPr>
              <a:t>applications</a:t>
            </a:r>
            <a:r>
              <a:rPr lang="en-US" dirty="0" smtClean="0"/>
              <a:t>.</a:t>
            </a:r>
          </a:p>
          <a:p>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Presentation (Layer 6)</a:t>
            </a:r>
            <a:br>
              <a:rPr lang="en-US" b="1" i="1" dirty="0" smtClean="0"/>
            </a:br>
            <a:endParaRPr lang="en-US" dirty="0"/>
          </a:p>
        </p:txBody>
      </p:sp>
      <p:sp>
        <p:nvSpPr>
          <p:cNvPr id="3" name="Content Placeholder 2"/>
          <p:cNvSpPr>
            <a:spLocks noGrp="1"/>
          </p:cNvSpPr>
          <p:nvPr>
            <p:ph idx="1"/>
          </p:nvPr>
        </p:nvSpPr>
        <p:spPr/>
        <p:txBody>
          <a:bodyPr/>
          <a:lstStyle/>
          <a:p>
            <a:pPr fontAlgn="base"/>
            <a:r>
              <a:rPr lang="en-US" dirty="0" smtClean="0"/>
              <a:t>This layer provides independence from differences in data representation (e.g., </a:t>
            </a:r>
            <a:r>
              <a:rPr lang="en-US" dirty="0" smtClean="0">
                <a:hlinkClick r:id="rId2"/>
              </a:rPr>
              <a:t>encryption</a:t>
            </a:r>
            <a:r>
              <a:rPr lang="en-US" dirty="0" smtClean="0"/>
              <a:t>) by translating from application to network format, and vice versa</a:t>
            </a:r>
          </a:p>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US" b="1" i="1" dirty="0" smtClean="0"/>
              <a:t>Application (Layer 7)</a:t>
            </a:r>
          </a:p>
          <a:p>
            <a:pPr fontAlgn="base"/>
            <a:r>
              <a:rPr lang="en-US" dirty="0" smtClean="0"/>
              <a:t>This layer supports </a:t>
            </a:r>
            <a:r>
              <a:rPr lang="en-US" dirty="0" smtClean="0">
                <a:hlinkClick r:id="rId2"/>
              </a:rPr>
              <a:t>application</a:t>
            </a:r>
            <a:r>
              <a:rPr lang="en-US" dirty="0" smtClean="0"/>
              <a:t> and end-user processes. Communication partners are identified, quality of service is identified, user authentication and privacy are considered,</a:t>
            </a:r>
          </a:p>
          <a:p>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274639"/>
            <a:ext cx="7848600" cy="769441"/>
          </a:xfrm>
          <a:prstGeom prst="rect">
            <a:avLst/>
          </a:prstGeom>
        </p:spPr>
        <p:txBody>
          <a:bodyPr wrap="square">
            <a:spAutoFit/>
          </a:bodyPr>
          <a:lstStyle/>
          <a:p>
            <a:r>
              <a:rPr lang="en-US" dirty="0" smtClean="0"/>
              <a:t>Data Flow in the OSI Model</a:t>
            </a:r>
            <a:endParaRPr lang="en-US" dirty="0"/>
          </a:p>
        </p:txBody>
      </p:sp>
      <p:pic>
        <p:nvPicPr>
          <p:cNvPr id="9" name="Content Placeholder 8" descr="IC213395.gif"/>
          <p:cNvPicPr>
            <a:picLocks noGrp="1" noChangeAspect="1"/>
          </p:cNvPicPr>
          <p:nvPr>
            <p:ph idx="1"/>
          </p:nvPr>
        </p:nvPicPr>
        <p:blipFill>
          <a:blip r:embed="rId2"/>
          <a:stretch>
            <a:fillRect/>
          </a:stretch>
        </p:blipFill>
        <p:spPr>
          <a:xfrm>
            <a:off x="278489" y="888637"/>
            <a:ext cx="8484511" cy="5676577"/>
          </a:xfrm>
        </p:spPr>
      </p:pic>
      <p:sp>
        <p:nvSpPr>
          <p:cNvPr id="1026" name="AutoShape 2" descr="Cc977591.CNFH02(en-us,TechNet.10).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Cc977591.CNFH02(en-us,TechNet.10).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https://i-technet.sec.s-msft.com/dynimg/IC213395.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314325"/>
            <a:ext cx="9144000" cy="1143000"/>
          </a:xfrm>
        </p:spPr>
        <p:txBody>
          <a:bodyPr/>
          <a:lstStyle/>
          <a:p>
            <a:pPr eaLnBrk="1" hangingPunct="1">
              <a:defRPr/>
            </a:pPr>
            <a:r>
              <a:rPr lang="en-US" sz="3600" smtClean="0">
                <a:latin typeface="Arial" charset="0"/>
                <a:cs typeface="Arial" charset="0"/>
              </a:rPr>
              <a:t>The TCP/IP Reference Model Layers</a:t>
            </a:r>
          </a:p>
        </p:txBody>
      </p:sp>
      <p:sp>
        <p:nvSpPr>
          <p:cNvPr id="47107" name="Rectangle 3"/>
          <p:cNvSpPr>
            <a:spLocks noGrp="1" noChangeArrowheads="1"/>
          </p:cNvSpPr>
          <p:nvPr>
            <p:ph idx="1"/>
          </p:nvPr>
        </p:nvSpPr>
        <p:spPr>
          <a:xfrm>
            <a:off x="1524000" y="2033588"/>
            <a:ext cx="7620000" cy="4519612"/>
          </a:xfrm>
        </p:spPr>
        <p:txBody>
          <a:bodyPr/>
          <a:lstStyle/>
          <a:p>
            <a:pPr eaLnBrk="1" hangingPunct="1">
              <a:buFontTx/>
              <a:buChar char="•"/>
            </a:pPr>
            <a:r>
              <a:rPr lang="en-US" sz="2800" smtClean="0">
                <a:latin typeface="Arial" charset="0"/>
                <a:cs typeface="Arial" charset="0"/>
              </a:rPr>
              <a:t>Link layer</a:t>
            </a:r>
          </a:p>
          <a:p>
            <a:pPr eaLnBrk="1" hangingPunct="1">
              <a:buFontTx/>
              <a:buChar char="•"/>
            </a:pPr>
            <a:r>
              <a:rPr lang="en-US" sz="2800" smtClean="0">
                <a:latin typeface="Arial" charset="0"/>
                <a:cs typeface="Arial" charset="0"/>
              </a:rPr>
              <a:t>Internet layer</a:t>
            </a:r>
          </a:p>
          <a:p>
            <a:pPr eaLnBrk="1" hangingPunct="1">
              <a:buFontTx/>
              <a:buChar char="•"/>
            </a:pPr>
            <a:r>
              <a:rPr lang="en-US" sz="2800" smtClean="0">
                <a:latin typeface="Arial" charset="0"/>
                <a:cs typeface="Arial" charset="0"/>
              </a:rPr>
              <a:t>Transport layer</a:t>
            </a:r>
          </a:p>
          <a:p>
            <a:pPr eaLnBrk="1" hangingPunct="1">
              <a:buFontTx/>
              <a:buChar char="•"/>
            </a:pPr>
            <a:r>
              <a:rPr lang="en-US" sz="2800" smtClean="0">
                <a:latin typeface="Arial" charset="0"/>
                <a:cs typeface="Arial" charset="0"/>
              </a:rPr>
              <a:t>Application layer</a:t>
            </a:r>
          </a:p>
        </p:txBody>
      </p:sp>
      <p:sp>
        <p:nvSpPr>
          <p:cNvPr id="32772"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US" sz="3600" smtClean="0">
                <a:latin typeface="Arial" charset="0"/>
                <a:cs typeface="Arial" charset="0"/>
              </a:rPr>
              <a:t>The TCP/IP Reference Model (1)</a:t>
            </a:r>
          </a:p>
        </p:txBody>
      </p:sp>
      <p:sp>
        <p:nvSpPr>
          <p:cNvPr id="48131" name="Rectangle 3"/>
          <p:cNvSpPr>
            <a:spLocks noGrp="1" noChangeArrowheads="1"/>
          </p:cNvSpPr>
          <p:nvPr>
            <p:ph idx="1"/>
          </p:nvPr>
        </p:nvSpPr>
        <p:spPr>
          <a:xfrm>
            <a:off x="287338" y="5715000"/>
            <a:ext cx="8856662" cy="838200"/>
          </a:xfrm>
        </p:spPr>
        <p:txBody>
          <a:bodyPr/>
          <a:lstStyle/>
          <a:p>
            <a:pPr algn="ctr" eaLnBrk="1" hangingPunct="1">
              <a:buFontTx/>
              <a:buNone/>
            </a:pPr>
            <a:r>
              <a:rPr lang="en-US" smtClean="0">
                <a:latin typeface="Arial" charset="0"/>
                <a:cs typeface="Arial" charset="0"/>
              </a:rPr>
              <a:t>The TCP/IP reference model</a:t>
            </a:r>
          </a:p>
        </p:txBody>
      </p:sp>
      <p:sp>
        <p:nvSpPr>
          <p:cNvPr id="33797"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48132" name="Picture 2"/>
          <p:cNvPicPr>
            <a:picLocks noChangeAspect="1" noChangeArrowheads="1"/>
          </p:cNvPicPr>
          <p:nvPr/>
        </p:nvPicPr>
        <p:blipFill>
          <a:blip r:embed="rId2"/>
          <a:srcRect/>
          <a:stretch>
            <a:fillRect/>
          </a:stretch>
        </p:blipFill>
        <p:spPr bwMode="auto">
          <a:xfrm>
            <a:off x="1338263" y="1295400"/>
            <a:ext cx="683895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en-US" sz="3600" smtClean="0">
                <a:latin typeface="Arial" charset="0"/>
                <a:cs typeface="Arial" charset="0"/>
              </a:rPr>
              <a:t>The TCP/IP Reference Model (2)</a:t>
            </a:r>
          </a:p>
        </p:txBody>
      </p:sp>
      <p:sp>
        <p:nvSpPr>
          <p:cNvPr id="49155" name="Rectangle 3"/>
          <p:cNvSpPr>
            <a:spLocks noGrp="1" noChangeArrowheads="1"/>
          </p:cNvSpPr>
          <p:nvPr>
            <p:ph idx="1"/>
          </p:nvPr>
        </p:nvSpPr>
        <p:spPr>
          <a:xfrm>
            <a:off x="287338" y="5715000"/>
            <a:ext cx="8856662" cy="838200"/>
          </a:xfrm>
        </p:spPr>
        <p:txBody>
          <a:bodyPr>
            <a:normAutofit/>
          </a:bodyPr>
          <a:lstStyle/>
          <a:p>
            <a:pPr algn="ctr" eaLnBrk="1" hangingPunct="1">
              <a:buFontTx/>
              <a:buNone/>
            </a:pPr>
            <a:r>
              <a:rPr lang="en-US" smtClean="0">
                <a:latin typeface="Arial" charset="0"/>
                <a:cs typeface="Arial" charset="0"/>
              </a:rPr>
              <a:t>The TCP/IP reference model with some protocols we will study</a:t>
            </a:r>
          </a:p>
        </p:txBody>
      </p:sp>
      <p:sp>
        <p:nvSpPr>
          <p:cNvPr id="34821"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49156" name="Picture 2"/>
          <p:cNvPicPr>
            <a:picLocks noChangeAspect="1" noChangeArrowheads="1"/>
          </p:cNvPicPr>
          <p:nvPr/>
        </p:nvPicPr>
        <p:blipFill>
          <a:blip r:embed="rId2"/>
          <a:srcRect/>
          <a:stretch>
            <a:fillRect/>
          </a:stretch>
        </p:blipFill>
        <p:spPr bwMode="auto">
          <a:xfrm>
            <a:off x="173038" y="1524000"/>
            <a:ext cx="8742362"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RTP: real time transport protocol</a:t>
            </a:r>
          </a:p>
          <a:p>
            <a:r>
              <a:rPr lang="en-US" dirty="0" smtClean="0"/>
              <a:t>DNS : domain name Systems</a:t>
            </a:r>
          </a:p>
          <a:p>
            <a:r>
              <a:rPr lang="en-US" dirty="0" smtClean="0"/>
              <a:t>I CMP: The Internet Control Message Protocol</a:t>
            </a:r>
          </a:p>
          <a:p>
            <a:r>
              <a:rPr lang="en-US" b="1" dirty="0" smtClean="0"/>
              <a:t>DSL</a:t>
            </a:r>
            <a:r>
              <a:rPr lang="en-US" dirty="0" smtClean="0"/>
              <a:t> (Digital Subscriber Line)</a:t>
            </a:r>
          </a:p>
          <a:p>
            <a:r>
              <a:rPr lang="en-US" dirty="0" smtClean="0"/>
              <a:t>Synchronous Optical Networking (</a:t>
            </a:r>
            <a:r>
              <a:rPr lang="en-US" b="1" dirty="0" smtClean="0"/>
              <a:t>SONET</a:t>
            </a:r>
            <a:r>
              <a:rPr lang="en-US" dirty="0" smtClean="0"/>
              <a:t>)</a:t>
            </a:r>
          </a:p>
          <a:p>
            <a:endParaRPr lang="en-US" dirty="0" smtClean="0"/>
          </a:p>
          <a:p>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defRPr/>
            </a:pPr>
            <a:r>
              <a:rPr lang="en-US" sz="3600" smtClean="0">
                <a:latin typeface="Arial" charset="0"/>
                <a:cs typeface="Arial" charset="0"/>
              </a:rPr>
              <a:t>The Model Used in this Book</a:t>
            </a:r>
          </a:p>
        </p:txBody>
      </p:sp>
      <p:sp>
        <p:nvSpPr>
          <p:cNvPr id="50179" name="Rectangle 3"/>
          <p:cNvSpPr>
            <a:spLocks noGrp="1" noChangeArrowheads="1"/>
          </p:cNvSpPr>
          <p:nvPr>
            <p:ph idx="1"/>
          </p:nvPr>
        </p:nvSpPr>
        <p:spPr>
          <a:xfrm>
            <a:off x="287338" y="5562600"/>
            <a:ext cx="8856662" cy="838200"/>
          </a:xfrm>
        </p:spPr>
        <p:txBody>
          <a:bodyPr/>
          <a:lstStyle/>
          <a:p>
            <a:pPr algn="ctr" eaLnBrk="1" hangingPunct="1">
              <a:buFontTx/>
              <a:buNone/>
            </a:pPr>
            <a:r>
              <a:rPr lang="en-US" smtClean="0">
                <a:latin typeface="Arial" charset="0"/>
                <a:cs typeface="Arial" charset="0"/>
              </a:rPr>
              <a:t>The reference model used in this book.</a:t>
            </a:r>
          </a:p>
        </p:txBody>
      </p:sp>
      <p:sp>
        <p:nvSpPr>
          <p:cNvPr id="35844"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50181" name="Picture 6"/>
          <p:cNvPicPr>
            <a:picLocks noChangeAspect="1" noChangeArrowheads="1"/>
          </p:cNvPicPr>
          <p:nvPr/>
        </p:nvPicPr>
        <p:blipFill>
          <a:blip r:embed="rId2"/>
          <a:srcRect/>
          <a:stretch>
            <a:fillRect/>
          </a:stretch>
        </p:blipFill>
        <p:spPr bwMode="auto">
          <a:xfrm>
            <a:off x="2870200" y="1754188"/>
            <a:ext cx="3275013" cy="3224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endParaRPr lang="en-US" dirty="0" smtClean="0"/>
          </a:p>
          <a:p>
            <a:pPr algn="just"/>
            <a:endParaRPr lang="en-US" dirty="0" smtClean="0"/>
          </a:p>
          <a:p>
            <a:pPr algn="just"/>
            <a:endParaRPr lang="en-US" dirty="0" smtClean="0"/>
          </a:p>
          <a:p>
            <a:pPr algn="just"/>
            <a:r>
              <a:rPr lang="en-US" dirty="0" smtClean="0"/>
              <a:t>In a nut shell we can say that a distributed system is a software system built on top of a network.</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314325"/>
            <a:ext cx="9144000" cy="1143000"/>
          </a:xfrm>
        </p:spPr>
        <p:txBody>
          <a:bodyPr>
            <a:normAutofit fontScale="90000"/>
          </a:bodyPr>
          <a:lstStyle/>
          <a:p>
            <a:pPr eaLnBrk="1" hangingPunct="1">
              <a:defRPr/>
            </a:pPr>
            <a:r>
              <a:rPr lang="en-US" sz="3600" smtClean="0">
                <a:latin typeface="Arial" charset="0"/>
                <a:cs typeface="Arial" charset="0"/>
              </a:rPr>
              <a:t>Comparison of the OSI and </a:t>
            </a:r>
            <a:br>
              <a:rPr lang="en-US" sz="3600" smtClean="0">
                <a:latin typeface="Arial" charset="0"/>
                <a:cs typeface="Arial" charset="0"/>
              </a:rPr>
            </a:br>
            <a:r>
              <a:rPr lang="en-US" sz="3600" smtClean="0">
                <a:latin typeface="Arial" charset="0"/>
                <a:cs typeface="Arial" charset="0"/>
              </a:rPr>
              <a:t>TCP/IP Reference Models</a:t>
            </a:r>
          </a:p>
        </p:txBody>
      </p:sp>
      <p:sp>
        <p:nvSpPr>
          <p:cNvPr id="51203" name="Rectangle 3"/>
          <p:cNvSpPr>
            <a:spLocks noGrp="1" noChangeArrowheads="1"/>
          </p:cNvSpPr>
          <p:nvPr>
            <p:ph idx="1"/>
          </p:nvPr>
        </p:nvSpPr>
        <p:spPr>
          <a:xfrm>
            <a:off x="1708150" y="2033588"/>
            <a:ext cx="7435850" cy="4519612"/>
          </a:xfrm>
        </p:spPr>
        <p:txBody>
          <a:bodyPr/>
          <a:lstStyle/>
          <a:p>
            <a:pPr eaLnBrk="1" hangingPunct="1">
              <a:buFontTx/>
              <a:buNone/>
            </a:pPr>
            <a:r>
              <a:rPr lang="en-US" sz="2800" smtClean="0">
                <a:latin typeface="Arial" charset="0"/>
                <a:cs typeface="Arial" charset="0"/>
              </a:rPr>
              <a:t>Concepts central to OSI model</a:t>
            </a:r>
          </a:p>
          <a:p>
            <a:pPr eaLnBrk="1" hangingPunct="1">
              <a:buFontTx/>
              <a:buChar char="•"/>
            </a:pPr>
            <a:r>
              <a:rPr lang="en-US" sz="2800" smtClean="0">
                <a:latin typeface="Arial" charset="0"/>
                <a:cs typeface="Arial" charset="0"/>
              </a:rPr>
              <a:t>Services</a:t>
            </a:r>
          </a:p>
          <a:p>
            <a:pPr eaLnBrk="1" hangingPunct="1">
              <a:buFontTx/>
              <a:buChar char="•"/>
            </a:pPr>
            <a:r>
              <a:rPr lang="en-US" sz="2800" smtClean="0">
                <a:latin typeface="Arial" charset="0"/>
                <a:cs typeface="Arial" charset="0"/>
              </a:rPr>
              <a:t>Interfaces</a:t>
            </a:r>
          </a:p>
          <a:p>
            <a:pPr eaLnBrk="1" hangingPunct="1">
              <a:buFontTx/>
              <a:buChar char="•"/>
            </a:pPr>
            <a:r>
              <a:rPr lang="en-US" sz="2800" smtClean="0">
                <a:latin typeface="Arial" charset="0"/>
                <a:cs typeface="Arial" charset="0"/>
              </a:rPr>
              <a:t>Protocols</a:t>
            </a:r>
          </a:p>
        </p:txBody>
      </p:sp>
      <p:sp>
        <p:nvSpPr>
          <p:cNvPr id="36868"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314325"/>
            <a:ext cx="9144000" cy="1143000"/>
          </a:xfrm>
        </p:spPr>
        <p:txBody>
          <a:bodyPr/>
          <a:lstStyle/>
          <a:p>
            <a:pPr eaLnBrk="1" hangingPunct="1">
              <a:defRPr/>
            </a:pPr>
            <a:r>
              <a:rPr lang="en-US" sz="3600" smtClean="0">
                <a:latin typeface="Arial" charset="0"/>
                <a:cs typeface="Arial" charset="0"/>
              </a:rPr>
              <a:t>Critique of the OSI Model and Protocols</a:t>
            </a:r>
          </a:p>
        </p:txBody>
      </p:sp>
      <p:sp>
        <p:nvSpPr>
          <p:cNvPr id="52227" name="Rectangle 3"/>
          <p:cNvSpPr>
            <a:spLocks noGrp="1" noChangeArrowheads="1"/>
          </p:cNvSpPr>
          <p:nvPr>
            <p:ph idx="1"/>
          </p:nvPr>
        </p:nvSpPr>
        <p:spPr>
          <a:xfrm>
            <a:off x="2098675" y="2033588"/>
            <a:ext cx="7045325" cy="4519612"/>
          </a:xfrm>
        </p:spPr>
        <p:txBody>
          <a:bodyPr/>
          <a:lstStyle/>
          <a:p>
            <a:pPr eaLnBrk="1" hangingPunct="1">
              <a:buFontTx/>
              <a:buChar char="•"/>
            </a:pPr>
            <a:r>
              <a:rPr lang="en-US" sz="2800" smtClean="0">
                <a:latin typeface="Arial" charset="0"/>
                <a:cs typeface="Arial" charset="0"/>
              </a:rPr>
              <a:t>Bad timing.</a:t>
            </a:r>
          </a:p>
          <a:p>
            <a:pPr eaLnBrk="1" hangingPunct="1">
              <a:buFontTx/>
              <a:buChar char="•"/>
            </a:pPr>
            <a:r>
              <a:rPr lang="en-US" sz="2800" smtClean="0">
                <a:latin typeface="Arial" charset="0"/>
                <a:cs typeface="Arial" charset="0"/>
              </a:rPr>
              <a:t>Bad technology.</a:t>
            </a:r>
          </a:p>
          <a:p>
            <a:pPr eaLnBrk="1" hangingPunct="1">
              <a:buFontTx/>
              <a:buChar char="•"/>
            </a:pPr>
            <a:r>
              <a:rPr lang="en-US" sz="2800" smtClean="0">
                <a:latin typeface="Arial" charset="0"/>
                <a:cs typeface="Arial" charset="0"/>
              </a:rPr>
              <a:t>Bad implementations.</a:t>
            </a:r>
          </a:p>
          <a:p>
            <a:pPr eaLnBrk="1" hangingPunct="1">
              <a:buFontTx/>
              <a:buChar char="•"/>
            </a:pPr>
            <a:r>
              <a:rPr lang="en-US" sz="2800" smtClean="0">
                <a:latin typeface="Arial" charset="0"/>
                <a:cs typeface="Arial" charset="0"/>
              </a:rPr>
              <a:t>Bad politics.</a:t>
            </a:r>
          </a:p>
        </p:txBody>
      </p:sp>
      <p:sp>
        <p:nvSpPr>
          <p:cNvPr id="37892"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defRPr/>
            </a:pPr>
            <a:r>
              <a:rPr lang="en-US" sz="3600" smtClean="0">
                <a:latin typeface="Arial" charset="0"/>
                <a:cs typeface="Arial" charset="0"/>
              </a:rPr>
              <a:t>OSI Model Bad Timing</a:t>
            </a:r>
          </a:p>
        </p:txBody>
      </p:sp>
      <p:sp>
        <p:nvSpPr>
          <p:cNvPr id="53251" name="Rectangle 3"/>
          <p:cNvSpPr>
            <a:spLocks noGrp="1" noChangeArrowheads="1"/>
          </p:cNvSpPr>
          <p:nvPr>
            <p:ph idx="1"/>
          </p:nvPr>
        </p:nvSpPr>
        <p:spPr>
          <a:xfrm>
            <a:off x="287338" y="5715000"/>
            <a:ext cx="8856662" cy="838200"/>
          </a:xfrm>
        </p:spPr>
        <p:txBody>
          <a:bodyPr/>
          <a:lstStyle/>
          <a:p>
            <a:pPr algn="ctr" eaLnBrk="1" hangingPunct="1">
              <a:buFontTx/>
              <a:buNone/>
            </a:pPr>
            <a:r>
              <a:rPr lang="en-US" smtClean="0">
                <a:latin typeface="Arial" charset="0"/>
                <a:cs typeface="Arial" charset="0"/>
              </a:rPr>
              <a:t>The apocalypse of the two elephants.</a:t>
            </a:r>
          </a:p>
        </p:txBody>
      </p:sp>
      <p:sp>
        <p:nvSpPr>
          <p:cNvPr id="38917"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pic>
        <p:nvPicPr>
          <p:cNvPr id="53252" name="Picture 2"/>
          <p:cNvPicPr>
            <a:picLocks noChangeAspect="1" noChangeArrowheads="1"/>
          </p:cNvPicPr>
          <p:nvPr/>
        </p:nvPicPr>
        <p:blipFill>
          <a:blip r:embed="rId2"/>
          <a:srcRect/>
          <a:stretch>
            <a:fillRect/>
          </a:stretch>
        </p:blipFill>
        <p:spPr bwMode="auto">
          <a:xfrm>
            <a:off x="603250" y="1524000"/>
            <a:ext cx="79375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314325"/>
            <a:ext cx="9144000" cy="1143000"/>
          </a:xfrm>
        </p:spPr>
        <p:txBody>
          <a:bodyPr/>
          <a:lstStyle/>
          <a:p>
            <a:pPr eaLnBrk="1" hangingPunct="1">
              <a:defRPr/>
            </a:pPr>
            <a:r>
              <a:rPr lang="en-US" sz="3600" smtClean="0">
                <a:latin typeface="Arial" charset="0"/>
                <a:cs typeface="Arial" charset="0"/>
              </a:rPr>
              <a:t>Example Networks</a:t>
            </a:r>
          </a:p>
        </p:txBody>
      </p:sp>
      <p:sp>
        <p:nvSpPr>
          <p:cNvPr id="54275" name="Rectangle 3"/>
          <p:cNvSpPr>
            <a:spLocks noGrp="1" noChangeArrowheads="1"/>
          </p:cNvSpPr>
          <p:nvPr>
            <p:ph idx="1"/>
          </p:nvPr>
        </p:nvSpPr>
        <p:spPr>
          <a:xfrm>
            <a:off x="762000" y="1676400"/>
            <a:ext cx="8382000" cy="4876800"/>
          </a:xfrm>
        </p:spPr>
        <p:txBody>
          <a:bodyPr/>
          <a:lstStyle/>
          <a:p>
            <a:pPr eaLnBrk="1" hangingPunct="1">
              <a:buFontTx/>
              <a:buChar char="•"/>
            </a:pPr>
            <a:r>
              <a:rPr lang="en-US" sz="2800" smtClean="0">
                <a:latin typeface="Arial" charset="0"/>
                <a:cs typeface="Arial" charset="0"/>
              </a:rPr>
              <a:t>Internet</a:t>
            </a:r>
          </a:p>
          <a:p>
            <a:pPr eaLnBrk="1" hangingPunct="1">
              <a:buFontTx/>
              <a:buChar char="•"/>
            </a:pPr>
            <a:r>
              <a:rPr lang="en-US" sz="2800" smtClean="0">
                <a:latin typeface="Arial" charset="0"/>
                <a:cs typeface="Arial" charset="0"/>
              </a:rPr>
              <a:t>ARPANET</a:t>
            </a:r>
          </a:p>
          <a:p>
            <a:pPr eaLnBrk="1" hangingPunct="1">
              <a:buFontTx/>
              <a:buChar char="•"/>
            </a:pPr>
            <a:r>
              <a:rPr lang="en-US" sz="2800" smtClean="0">
                <a:latin typeface="Arial" charset="0"/>
                <a:cs typeface="Arial" charset="0"/>
              </a:rPr>
              <a:t>NSFNET</a:t>
            </a:r>
          </a:p>
          <a:p>
            <a:pPr eaLnBrk="1" hangingPunct="1">
              <a:buFontTx/>
              <a:buChar char="•"/>
            </a:pPr>
            <a:r>
              <a:rPr lang="en-US" sz="2800" smtClean="0">
                <a:latin typeface="Arial" charset="0"/>
                <a:cs typeface="Arial" charset="0"/>
              </a:rPr>
              <a:t>Third-generation mobile phone networks</a:t>
            </a:r>
          </a:p>
          <a:p>
            <a:pPr eaLnBrk="1" hangingPunct="1">
              <a:buFontTx/>
              <a:buChar char="•"/>
            </a:pPr>
            <a:r>
              <a:rPr lang="en-US" sz="2800" smtClean="0">
                <a:latin typeface="Arial" charset="0"/>
                <a:cs typeface="Arial" charset="0"/>
              </a:rPr>
              <a:t>Wireless LANs: 802.11</a:t>
            </a:r>
          </a:p>
          <a:p>
            <a:pPr eaLnBrk="1" hangingPunct="1">
              <a:buFontTx/>
              <a:buChar char="•"/>
            </a:pPr>
            <a:r>
              <a:rPr lang="en-US" sz="2800" smtClean="0">
                <a:latin typeface="Arial" charset="0"/>
                <a:cs typeface="Arial" charset="0"/>
              </a:rPr>
              <a:t>RFID and sensor networks</a:t>
            </a:r>
          </a:p>
        </p:txBody>
      </p:sp>
      <p:sp>
        <p:nvSpPr>
          <p:cNvPr id="39940" name="Rectangle 5"/>
          <p:cNvSpPr>
            <a:spLocks noGrp="1" noChangeArrowheads="1"/>
          </p:cNvSpPr>
          <p:nvPr>
            <p:ph type="ftr" sz="quarter" idx="11"/>
          </p:nvPr>
        </p:nvSpPr>
        <p:spPr>
          <a:xfrm>
            <a:off x="304800" y="6629400"/>
            <a:ext cx="8610600" cy="228600"/>
          </a:xfrm>
        </p:spPr>
        <p:txBody>
          <a:bodyPr/>
          <a:lstStyle/>
          <a:p>
            <a:pPr algn="ctr">
              <a:defRPr/>
            </a:pPr>
            <a:r>
              <a:rPr lang="en-US" sz="1000" i="1">
                <a:cs typeface="Arial" charset="0"/>
              </a:rPr>
              <a:t>Computer Networks</a:t>
            </a:r>
            <a:endParaRPr lang="en-US" sz="1000">
              <a:cs typeface="Arial"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NOVELL NETWARE</a:t>
            </a:r>
            <a:endParaRPr lang="en-US" dirty="0"/>
          </a:p>
        </p:txBody>
      </p:sp>
      <p:sp>
        <p:nvSpPr>
          <p:cNvPr id="3" name="Content Placeholder 2"/>
          <p:cNvSpPr>
            <a:spLocks noGrp="1"/>
          </p:cNvSpPr>
          <p:nvPr>
            <p:ph idx="1"/>
          </p:nvPr>
        </p:nvSpPr>
        <p:spPr/>
        <p:txBody>
          <a:bodyPr/>
          <a:lstStyle/>
          <a:p>
            <a:r>
              <a:rPr lang="en-US" b="1" dirty="0" smtClean="0"/>
              <a:t>NetWare</a:t>
            </a:r>
            <a:r>
              <a:rPr lang="en-US" dirty="0" smtClean="0"/>
              <a:t> is a computer </a:t>
            </a:r>
            <a:r>
              <a:rPr lang="en-US" dirty="0" smtClean="0">
                <a:hlinkClick r:id="rId2" tooltip="Network operating system"/>
              </a:rPr>
              <a:t>network operating system</a:t>
            </a:r>
            <a:r>
              <a:rPr lang="en-US" dirty="0" smtClean="0"/>
              <a:t> developed by </a:t>
            </a:r>
            <a:r>
              <a:rPr lang="en-US" dirty="0" smtClean="0">
                <a:hlinkClick r:id="rId3" tooltip="Novell, Inc."/>
              </a:rPr>
              <a:t>Novell, Inc.</a:t>
            </a:r>
            <a:r>
              <a:rPr lang="en-US" dirty="0" smtClean="0"/>
              <a:t> It initially used </a:t>
            </a:r>
            <a:r>
              <a:rPr lang="en-US" dirty="0" smtClean="0">
                <a:hlinkClick r:id="rId4" tooltip="Cooperative multitasking"/>
              </a:rPr>
              <a:t>cooperative multitasking</a:t>
            </a:r>
            <a:r>
              <a:rPr lang="en-US" dirty="0" smtClean="0"/>
              <a:t> to run various services on a personal computer, using the </a:t>
            </a:r>
            <a:r>
              <a:rPr lang="en-US" dirty="0" smtClean="0">
                <a:hlinkClick r:id="rId5" tooltip="Internetwork Packet Exchange"/>
              </a:rPr>
              <a:t>IPX</a:t>
            </a:r>
            <a:r>
              <a:rPr lang="en-US" dirty="0" smtClean="0"/>
              <a:t> network protocol.</a:t>
            </a:r>
          </a:p>
          <a:p>
            <a:r>
              <a:rPr lang="en-US" dirty="0" smtClean="0"/>
              <a:t>NetWare evolved from a very simple concept: file sharing instead of disk sharing</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NetWare, made by Novell, is a widely-installed </a:t>
            </a:r>
            <a:r>
              <a:rPr lang="en-US" u="sng" dirty="0" smtClean="0">
                <a:hlinkClick r:id="rId2"/>
              </a:rPr>
              <a:t>network</a:t>
            </a:r>
            <a:r>
              <a:rPr lang="en-US" dirty="0" smtClean="0"/>
              <a:t> </a:t>
            </a:r>
            <a:r>
              <a:rPr lang="en-US" u="sng" dirty="0" smtClean="0">
                <a:hlinkClick r:id="rId3"/>
              </a:rPr>
              <a:t>server</a:t>
            </a:r>
            <a:r>
              <a:rPr lang="en-US" dirty="0" smtClean="0"/>
              <a:t> </a:t>
            </a:r>
            <a:r>
              <a:rPr lang="en-US" u="sng" dirty="0" smtClean="0">
                <a:hlinkClick r:id="rId4"/>
              </a:rPr>
              <a:t>operating system</a:t>
            </a:r>
            <a:r>
              <a:rPr lang="en-US" dirty="0" smtClean="0"/>
              <a:t>. </a:t>
            </a:r>
          </a:p>
          <a:p>
            <a:r>
              <a:rPr lang="en-US" dirty="0" smtClean="0"/>
              <a:t>Initially very successful in installing its products in large and small office local area networks (LANs),</a:t>
            </a:r>
          </a:p>
          <a:p>
            <a:r>
              <a:rPr lang="en-US" dirty="0" smtClean="0"/>
              <a:t> Novell redesigned (or at least </a:t>
            </a:r>
            <a:r>
              <a:rPr lang="en-US" dirty="0" err="1" smtClean="0"/>
              <a:t>refeatured</a:t>
            </a:r>
            <a:r>
              <a:rPr lang="en-US" dirty="0" smtClean="0"/>
              <a:t>) NetWare to work successfully as part of larger and heterogeneous networks, including the Internet. </a:t>
            </a:r>
            <a:endParaRPr lang="en-US" smtClean="0"/>
          </a:p>
          <a:p>
            <a:r>
              <a:rPr lang="en-US" smtClean="0"/>
              <a:t>A </a:t>
            </a:r>
            <a:r>
              <a:rPr lang="en-US" dirty="0" smtClean="0"/>
              <a:t>early - and primary competitor was the Microsoft </a:t>
            </a:r>
            <a:r>
              <a:rPr lang="en-US" u="sng" dirty="0" smtClean="0">
                <a:hlinkClick r:id="rId5"/>
              </a:rPr>
              <a:t>Windows NT</a:t>
            </a:r>
            <a:r>
              <a:rPr lang="en-US" dirty="0" smtClean="0"/>
              <a:t> operating system.</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noFill/>
        </p:spPr>
        <p:txBody>
          <a:bodyPr/>
          <a:lstStyle/>
          <a:p>
            <a:pPr eaLnBrk="1" hangingPunct="1"/>
            <a:r>
              <a:rPr lang="en-US" smtClean="0">
                <a:latin typeface="Arial" charset="0"/>
                <a:cs typeface="Arial" charset="0"/>
              </a:rPr>
              <a:t>The Data Link Layer</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Slide Number Placeholder 1"/>
          <p:cNvSpPr>
            <a:spLocks noGrp="1"/>
          </p:cNvSpPr>
          <p:nvPr>
            <p:ph type="sldNum" sz="quarter" idx="12"/>
          </p:nvPr>
        </p:nvSpPr>
        <p:spPr>
          <a:noFill/>
        </p:spPr>
        <p:txBody>
          <a:bodyPr/>
          <a:lstStyle/>
          <a:p>
            <a:r>
              <a:rPr lang="en-US" smtClean="0"/>
              <a:t>11.</a:t>
            </a:r>
            <a:fld id="{44D34E02-E163-407E-87D0-D134D8E862F4}" type="slidenum">
              <a:rPr lang="en-US" smtClean="0"/>
              <a:pPr/>
              <a:t>77</a:t>
            </a:fld>
            <a:endParaRPr lang="en-US" smtClean="0"/>
          </a:p>
        </p:txBody>
      </p:sp>
      <p:sp>
        <p:nvSpPr>
          <p:cNvPr id="56525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charset="0"/>
            </a:endParaRPr>
          </a:p>
        </p:txBody>
      </p:sp>
      <p:sp>
        <p:nvSpPr>
          <p:cNvPr id="565251" name="Text Box 3"/>
          <p:cNvSpPr txBox="1">
            <a:spLocks noChangeArrowheads="1"/>
          </p:cNvSpPr>
          <p:nvPr/>
        </p:nvSpPr>
        <p:spPr bwMode="auto">
          <a:xfrm>
            <a:off x="228600" y="406400"/>
            <a:ext cx="2114550" cy="584200"/>
          </a:xfrm>
          <a:prstGeom prst="rect">
            <a:avLst/>
          </a:prstGeom>
          <a:noFill/>
          <a:ln w="9525">
            <a:noFill/>
            <a:miter lim="800000"/>
            <a:headEnd/>
            <a:tailEnd/>
          </a:ln>
          <a:effectLst/>
        </p:spPr>
        <p:txBody>
          <a:bodyPr wrap="none">
            <a:spAutoFit/>
          </a:bodyPr>
          <a:lstStyle/>
          <a:p>
            <a:pPr>
              <a:defRPr/>
            </a:pPr>
            <a:r>
              <a:rPr lang="en-US" baseline="0" dirty="0">
                <a:effectLst>
                  <a:outerShdw blurRad="38100" dist="38100" dir="2700000" algn="tl">
                    <a:srgbClr val="C0C0C0"/>
                  </a:outerShdw>
                </a:effectLst>
                <a:latin typeface="Times" pitchFamily="18" charset="0"/>
              </a:rPr>
              <a:t>FRAMING</a:t>
            </a:r>
          </a:p>
        </p:txBody>
      </p:sp>
      <p:sp>
        <p:nvSpPr>
          <p:cNvPr id="5125"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charset="0"/>
            </a:endParaRPr>
          </a:p>
        </p:txBody>
      </p:sp>
      <p:sp>
        <p:nvSpPr>
          <p:cNvPr id="565253" name="Rectangle 5"/>
          <p:cNvSpPr>
            <a:spLocks noChangeArrowheads="1"/>
          </p:cNvSpPr>
          <p:nvPr/>
        </p:nvSpPr>
        <p:spPr bwMode="auto">
          <a:xfrm>
            <a:off x="304800" y="1752600"/>
            <a:ext cx="8229600" cy="1384300"/>
          </a:xfrm>
          <a:prstGeom prst="rect">
            <a:avLst/>
          </a:prstGeom>
          <a:noFill/>
          <a:ln w="9525">
            <a:noFill/>
            <a:miter lim="800000"/>
            <a:headEnd/>
            <a:tailEnd/>
          </a:ln>
          <a:effectLst/>
        </p:spPr>
        <p:txBody>
          <a:bodyPr anchor="ctr">
            <a:spAutoFit/>
          </a:bodyPr>
          <a:lstStyle/>
          <a:p>
            <a:pPr algn="just" eaLnBrk="1" hangingPunct="1">
              <a:defRPr/>
            </a:pPr>
            <a:r>
              <a:rPr lang="en-US" sz="2800" i="1" baseline="0" dirty="0">
                <a:effectLst>
                  <a:outerShdw blurRad="38100" dist="38100" dir="2700000" algn="tl">
                    <a:srgbClr val="C0C0C0"/>
                  </a:outerShdw>
                </a:effectLst>
                <a:latin typeface="Times New Roman" charset="0"/>
              </a:rPr>
              <a:t>The data link layer needs to pack bits into </a:t>
            </a:r>
            <a:r>
              <a:rPr lang="en-US" sz="2800" i="1" baseline="0" dirty="0">
                <a:solidFill>
                  <a:schemeClr val="hlink"/>
                </a:solidFill>
                <a:effectLst>
                  <a:outerShdw blurRad="38100" dist="38100" dir="2700000" algn="tl">
                    <a:srgbClr val="C0C0C0"/>
                  </a:outerShdw>
                </a:effectLst>
                <a:latin typeface="Times New Roman" charset="0"/>
              </a:rPr>
              <a:t>frames</a:t>
            </a:r>
            <a:r>
              <a:rPr lang="en-US" sz="2800" i="1" baseline="0" dirty="0">
                <a:effectLst>
                  <a:outerShdw blurRad="38100" dist="38100" dir="2700000" algn="tl">
                    <a:srgbClr val="C0C0C0"/>
                  </a:outerShdw>
                </a:effectLst>
                <a:latin typeface="Times New Roman" charset="0"/>
              </a:rPr>
              <a:t>, so that each frame is distinguishable from another. </a:t>
            </a:r>
          </a:p>
          <a:p>
            <a:pPr algn="just" eaLnBrk="1" hangingPunct="1">
              <a:defRPr/>
            </a:pPr>
            <a:r>
              <a:rPr lang="en-US" sz="2800" i="1" baseline="0" dirty="0">
                <a:effectLst>
                  <a:outerShdw blurRad="38100" dist="38100" dir="2700000" algn="tl">
                    <a:srgbClr val="C0C0C0"/>
                  </a:outerShdw>
                </a:effectLst>
                <a:latin typeface="Times New Roman" charset="0"/>
              </a:rPr>
              <a:t>Our postal system practices a type of framing.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314325"/>
            <a:ext cx="91440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Data Link Layer Design Issues</a:t>
            </a:r>
          </a:p>
        </p:txBody>
      </p:sp>
      <p:sp>
        <p:nvSpPr>
          <p:cNvPr id="6147" name="Rectangle 3"/>
          <p:cNvSpPr>
            <a:spLocks noGrp="1" noChangeArrowheads="1"/>
          </p:cNvSpPr>
          <p:nvPr>
            <p:ph idx="1"/>
          </p:nvPr>
        </p:nvSpPr>
        <p:spPr bwMode="auto">
          <a:xfrm>
            <a:off x="1116013" y="2033588"/>
            <a:ext cx="8027987" cy="4519612"/>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Tx/>
              <a:buChar char="•"/>
            </a:pPr>
            <a:r>
              <a:rPr lang="en-US" smtClean="0">
                <a:latin typeface="Arial" charset="0"/>
                <a:cs typeface="Arial" charset="0"/>
              </a:rPr>
              <a:t>Network layer services</a:t>
            </a:r>
          </a:p>
          <a:p>
            <a:pPr eaLnBrk="1" hangingPunct="1">
              <a:buFontTx/>
              <a:buChar char="•"/>
            </a:pPr>
            <a:r>
              <a:rPr lang="en-US" smtClean="0">
                <a:latin typeface="Arial" charset="0"/>
                <a:cs typeface="Arial" charset="0"/>
              </a:rPr>
              <a:t>Framing</a:t>
            </a:r>
          </a:p>
          <a:p>
            <a:pPr eaLnBrk="1" hangingPunct="1">
              <a:buFontTx/>
              <a:buChar char="•"/>
            </a:pPr>
            <a:r>
              <a:rPr lang="en-US" smtClean="0">
                <a:latin typeface="Arial" charset="0"/>
                <a:cs typeface="Arial" charset="0"/>
              </a:rPr>
              <a:t>Error control</a:t>
            </a:r>
          </a:p>
          <a:p>
            <a:pPr eaLnBrk="1" hangingPunct="1">
              <a:buFontTx/>
              <a:buChar char="•"/>
            </a:pPr>
            <a:r>
              <a:rPr lang="en-US" smtClean="0">
                <a:latin typeface="Arial" charset="0"/>
                <a:cs typeface="Arial" charset="0"/>
              </a:rPr>
              <a:t>Flow control</a:t>
            </a:r>
          </a:p>
          <a:p>
            <a:pPr eaLnBrk="1" hangingPunct="1">
              <a:buFontTx/>
              <a:buChar char="•"/>
            </a:pPr>
            <a:endParaRPr lang="en-US" smtClean="0">
              <a:latin typeface="Arial" charset="0"/>
              <a:cs typeface="Arial"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1"/>
          <p:cNvSpPr>
            <a:spLocks noGrp="1"/>
          </p:cNvSpPr>
          <p:nvPr>
            <p:ph type="sldNum" sz="quarter" idx="12"/>
          </p:nvPr>
        </p:nvSpPr>
        <p:spPr>
          <a:noFill/>
        </p:spPr>
        <p:txBody>
          <a:bodyPr/>
          <a:lstStyle/>
          <a:p>
            <a:r>
              <a:rPr lang="en-US" smtClean="0"/>
              <a:t>11.</a:t>
            </a:r>
            <a:fld id="{D0CF325C-BA27-4B6E-87AF-30379C6688B8}" type="slidenum">
              <a:rPr lang="en-US" smtClean="0"/>
              <a:pPr/>
              <a:t>79</a:t>
            </a:fld>
            <a:endParaRPr lang="en-US" smtClean="0"/>
          </a:p>
        </p:txBody>
      </p:sp>
      <p:sp>
        <p:nvSpPr>
          <p:cNvPr id="717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717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7173" name="Text Box 4"/>
          <p:cNvSpPr txBox="1">
            <a:spLocks noChangeArrowheads="1"/>
          </p:cNvSpPr>
          <p:nvPr/>
        </p:nvSpPr>
        <p:spPr bwMode="auto">
          <a:xfrm>
            <a:off x="304800" y="381000"/>
            <a:ext cx="4611688" cy="461963"/>
          </a:xfrm>
          <a:prstGeom prst="rect">
            <a:avLst/>
          </a:prstGeom>
          <a:noFill/>
          <a:ln w="9525">
            <a:noFill/>
            <a:miter lim="800000"/>
            <a:headEnd/>
            <a:tailEnd/>
          </a:ln>
        </p:spPr>
        <p:txBody>
          <a:bodyPr wrap="none">
            <a:spAutoFit/>
          </a:bodyPr>
          <a:lstStyle/>
          <a:p>
            <a:r>
              <a:rPr lang="en-US" sz="2400" baseline="0">
                <a:solidFill>
                  <a:schemeClr val="folHlink"/>
                </a:solidFill>
                <a:latin typeface="Times New Roman" charset="0"/>
              </a:rPr>
              <a:t>  </a:t>
            </a:r>
            <a:r>
              <a:rPr lang="en-US" sz="2000" i="1" baseline="0">
                <a:latin typeface="Times New Roman" charset="0"/>
              </a:rPr>
              <a:t>A frame in a character-oriented protocol</a:t>
            </a:r>
          </a:p>
        </p:txBody>
      </p:sp>
      <p:sp>
        <p:nvSpPr>
          <p:cNvPr id="717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7175" name="Picture 6"/>
          <p:cNvPicPr>
            <a:picLocks noChangeAspect="1" noChangeArrowheads="1"/>
          </p:cNvPicPr>
          <p:nvPr/>
        </p:nvPicPr>
        <p:blipFill>
          <a:blip r:embed="rId3"/>
          <a:srcRect/>
          <a:stretch>
            <a:fillRect/>
          </a:stretch>
        </p:blipFill>
        <p:spPr bwMode="auto">
          <a:xfrm>
            <a:off x="685800" y="2600325"/>
            <a:ext cx="7158038" cy="993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rPr>
              <a:t>Uses of Computer Networks</a:t>
            </a:r>
            <a:endParaRPr lang="en-US" dirty="0"/>
          </a:p>
        </p:txBody>
      </p:sp>
      <p:sp>
        <p:nvSpPr>
          <p:cNvPr id="3" name="Content Placeholder 2"/>
          <p:cNvSpPr>
            <a:spLocks noGrp="1"/>
          </p:cNvSpPr>
          <p:nvPr>
            <p:ph idx="1"/>
          </p:nvPr>
        </p:nvSpPr>
        <p:spPr/>
        <p:txBody>
          <a:bodyPr/>
          <a:lstStyle/>
          <a:p>
            <a:pPr>
              <a:buFontTx/>
              <a:buChar char="•"/>
            </a:pPr>
            <a:endParaRPr lang="en-US" dirty="0" smtClean="0">
              <a:latin typeface="Arial" charset="0"/>
              <a:cs typeface="Arial" charset="0"/>
            </a:endParaRPr>
          </a:p>
          <a:p>
            <a:pPr>
              <a:buFontTx/>
              <a:buChar char="•"/>
            </a:pPr>
            <a:endParaRPr lang="en-US" dirty="0" smtClean="0">
              <a:latin typeface="Arial" charset="0"/>
              <a:cs typeface="Arial" charset="0"/>
            </a:endParaRPr>
          </a:p>
          <a:p>
            <a:pPr>
              <a:buFontTx/>
              <a:buChar char="•"/>
            </a:pPr>
            <a:r>
              <a:rPr lang="en-US" dirty="0" smtClean="0">
                <a:latin typeface="Arial" charset="0"/>
                <a:cs typeface="Arial" charset="0"/>
              </a:rPr>
              <a:t>Business Applications</a:t>
            </a:r>
          </a:p>
          <a:p>
            <a:pPr>
              <a:buFontTx/>
              <a:buChar char="•"/>
            </a:pPr>
            <a:r>
              <a:rPr lang="en-US" dirty="0" smtClean="0">
                <a:latin typeface="Arial" charset="0"/>
                <a:cs typeface="Arial" charset="0"/>
              </a:rPr>
              <a:t>Home Applications</a:t>
            </a:r>
          </a:p>
          <a:p>
            <a:pPr>
              <a:buFontTx/>
              <a:buChar char="•"/>
            </a:pPr>
            <a:r>
              <a:rPr lang="en-US" dirty="0" smtClean="0">
                <a:latin typeface="Arial" charset="0"/>
                <a:cs typeface="Arial" charset="0"/>
              </a:rPr>
              <a:t>Mobile Users</a:t>
            </a:r>
          </a:p>
          <a:p>
            <a:pPr>
              <a:buFontTx/>
              <a:buChar char="•"/>
            </a:pPr>
            <a:r>
              <a:rPr lang="en-US" dirty="0" smtClean="0">
                <a:latin typeface="Arial" charset="0"/>
                <a:cs typeface="Arial" charset="0"/>
              </a:rPr>
              <a:t>Social Issues</a:t>
            </a:r>
          </a:p>
          <a:p>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Packets and Frames</a:t>
            </a:r>
          </a:p>
        </p:txBody>
      </p:sp>
      <p:sp>
        <p:nvSpPr>
          <p:cNvPr id="8195"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Relationship between packets and frames.</a:t>
            </a:r>
          </a:p>
        </p:txBody>
      </p:sp>
      <p:pic>
        <p:nvPicPr>
          <p:cNvPr id="8196" name="Picture 2"/>
          <p:cNvPicPr>
            <a:picLocks noChangeAspect="1" noChangeArrowheads="1"/>
          </p:cNvPicPr>
          <p:nvPr/>
        </p:nvPicPr>
        <p:blipFill>
          <a:blip r:embed="rId2"/>
          <a:srcRect/>
          <a:stretch>
            <a:fillRect/>
          </a:stretch>
        </p:blipFill>
        <p:spPr bwMode="auto">
          <a:xfrm>
            <a:off x="685800" y="2743200"/>
            <a:ext cx="8156575"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Network Layer Services</a:t>
            </a:r>
          </a:p>
        </p:txBody>
      </p:sp>
      <p:sp>
        <p:nvSpPr>
          <p:cNvPr id="3" name="Content Placeholder 2"/>
          <p:cNvSpPr>
            <a:spLocks noGrp="1"/>
          </p:cNvSpPr>
          <p:nvPr>
            <p:ph idx="1"/>
          </p:nvPr>
        </p:nvSpPr>
        <p:spPr/>
        <p:txBody>
          <a:bodyPr/>
          <a:lstStyle/>
          <a:p>
            <a:pPr algn="ctr" eaLnBrk="1" hangingPunct="1">
              <a:buFontTx/>
              <a:buNone/>
              <a:defRPr/>
            </a:pPr>
            <a:r>
              <a:rPr lang="en-US" kern="1200" dirty="0" smtClean="0">
                <a:solidFill>
                  <a:srgbClr val="0033CC"/>
                </a:solidFill>
                <a:latin typeface="Arial" charset="0"/>
                <a:cs typeface="Arial" charset="0"/>
              </a:rPr>
              <a:t>(a) </a:t>
            </a:r>
            <a:r>
              <a:rPr lang="en-US" dirty="0" smtClean="0"/>
              <a:t>Virtual communication. </a:t>
            </a:r>
            <a:r>
              <a:rPr lang="en-US" kern="1200" dirty="0" smtClean="0">
                <a:solidFill>
                  <a:srgbClr val="0033CC"/>
                </a:solidFill>
                <a:latin typeface="Arial" charset="0"/>
                <a:cs typeface="Arial" charset="0"/>
              </a:rPr>
              <a:t>(b) </a:t>
            </a:r>
            <a:r>
              <a:rPr lang="en-US" dirty="0" smtClean="0"/>
              <a:t>Actual communication.</a:t>
            </a:r>
            <a:endParaRPr lang="en-US" dirty="0"/>
          </a:p>
        </p:txBody>
      </p:sp>
      <p:pic>
        <p:nvPicPr>
          <p:cNvPr id="9220" name="Picture 2"/>
          <p:cNvPicPr>
            <a:picLocks noChangeAspect="1" noChangeArrowheads="1"/>
          </p:cNvPicPr>
          <p:nvPr/>
        </p:nvPicPr>
        <p:blipFill>
          <a:blip r:embed="rId2"/>
          <a:srcRect/>
          <a:stretch>
            <a:fillRect/>
          </a:stretch>
        </p:blipFill>
        <p:spPr bwMode="auto">
          <a:xfrm>
            <a:off x="1219200" y="1066800"/>
            <a:ext cx="6996113" cy="4268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0" y="314325"/>
            <a:ext cx="91440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Possible Services Offered</a:t>
            </a:r>
          </a:p>
        </p:txBody>
      </p:sp>
      <p:sp>
        <p:nvSpPr>
          <p:cNvPr id="10243" name="Rectangle 3"/>
          <p:cNvSpPr>
            <a:spLocks noGrp="1" noChangeArrowheads="1"/>
          </p:cNvSpPr>
          <p:nvPr>
            <p:ph idx="1"/>
          </p:nvPr>
        </p:nvSpPr>
        <p:spPr bwMode="auto">
          <a:xfrm>
            <a:off x="228600" y="1981200"/>
            <a:ext cx="8686800" cy="4519613"/>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 typeface="Times New Roman" charset="0"/>
              <a:buAutoNum type="arabicPeriod"/>
            </a:pPr>
            <a:r>
              <a:rPr lang="en-US" smtClean="0">
                <a:latin typeface="Arial" charset="0"/>
                <a:cs typeface="Arial" charset="0"/>
              </a:rPr>
              <a:t>Unacknowledged connectionless service.</a:t>
            </a:r>
          </a:p>
          <a:p>
            <a:pPr eaLnBrk="1" hangingPunct="1">
              <a:buFont typeface="Times New Roman" charset="0"/>
              <a:buAutoNum type="arabicPeriod"/>
            </a:pPr>
            <a:r>
              <a:rPr lang="en-US" smtClean="0">
                <a:latin typeface="Arial" charset="0"/>
                <a:cs typeface="Arial" charset="0"/>
              </a:rPr>
              <a:t>Acknowledged connectionless service.</a:t>
            </a:r>
          </a:p>
          <a:p>
            <a:pPr eaLnBrk="1" hangingPunct="1">
              <a:buFont typeface="Times New Roman" charset="0"/>
              <a:buAutoNum type="arabicPeriod"/>
            </a:pPr>
            <a:r>
              <a:rPr lang="en-US" smtClean="0">
                <a:latin typeface="Arial" charset="0"/>
                <a:cs typeface="Arial" charset="0"/>
              </a:rPr>
              <a:t>Acknowledged connection-oriented service.</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0" y="314325"/>
            <a:ext cx="91440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Framing Methods</a:t>
            </a:r>
          </a:p>
        </p:txBody>
      </p:sp>
      <p:sp>
        <p:nvSpPr>
          <p:cNvPr id="11267" name="Rectangle 3"/>
          <p:cNvSpPr>
            <a:spLocks noGrp="1" noChangeArrowheads="1"/>
          </p:cNvSpPr>
          <p:nvPr>
            <p:ph idx="1"/>
          </p:nvPr>
        </p:nvSpPr>
        <p:spPr bwMode="auto">
          <a:xfrm>
            <a:off x="1116013" y="2033588"/>
            <a:ext cx="8027987" cy="4519612"/>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 typeface="Times New Roman" charset="0"/>
              <a:buAutoNum type="arabicPeriod"/>
            </a:pPr>
            <a:r>
              <a:rPr lang="en-US" smtClean="0">
                <a:latin typeface="Arial" charset="0"/>
                <a:cs typeface="Arial" charset="0"/>
              </a:rPr>
              <a:t>Byte count.</a:t>
            </a:r>
          </a:p>
          <a:p>
            <a:pPr eaLnBrk="1" hangingPunct="1">
              <a:buFont typeface="Times New Roman" charset="0"/>
              <a:buAutoNum type="arabicPeriod"/>
            </a:pPr>
            <a:r>
              <a:rPr lang="en-US" smtClean="0">
                <a:latin typeface="Arial" charset="0"/>
                <a:cs typeface="Arial" charset="0"/>
              </a:rPr>
              <a:t>Flag bytes with byte stuffing.</a:t>
            </a:r>
          </a:p>
          <a:p>
            <a:pPr eaLnBrk="1" hangingPunct="1">
              <a:buFont typeface="Times New Roman" charset="0"/>
              <a:buAutoNum type="arabicPeriod"/>
            </a:pPr>
            <a:r>
              <a:rPr lang="en-US" smtClean="0">
                <a:latin typeface="Arial" charset="0"/>
                <a:cs typeface="Arial" charset="0"/>
              </a:rPr>
              <a:t>Flag bits with bit stuffing</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Framing (1)</a:t>
            </a:r>
          </a:p>
        </p:txBody>
      </p:sp>
      <p:sp>
        <p:nvSpPr>
          <p:cNvPr id="12291"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ctr" eaLnBrk="1" hangingPunct="1">
              <a:buFontTx/>
              <a:buNone/>
            </a:pPr>
            <a:r>
              <a:rPr lang="en-US" smtClean="0">
                <a:latin typeface="Arial" charset="0"/>
                <a:cs typeface="Arial" charset="0"/>
              </a:rPr>
              <a:t>A byte stream. </a:t>
            </a:r>
            <a:r>
              <a:rPr lang="en-US" smtClean="0">
                <a:solidFill>
                  <a:srgbClr val="0033CC"/>
                </a:solidFill>
                <a:latin typeface="Arial" charset="0"/>
                <a:cs typeface="Arial" charset="0"/>
              </a:rPr>
              <a:t>(a)</a:t>
            </a:r>
            <a:r>
              <a:rPr lang="en-US" smtClean="0">
                <a:latin typeface="Arial" charset="0"/>
                <a:cs typeface="Arial" charset="0"/>
              </a:rPr>
              <a:t> Without errors. </a:t>
            </a:r>
            <a:r>
              <a:rPr lang="en-US" smtClean="0">
                <a:solidFill>
                  <a:srgbClr val="0033CC"/>
                </a:solidFill>
                <a:latin typeface="Arial" charset="0"/>
                <a:cs typeface="Arial" charset="0"/>
              </a:rPr>
              <a:t>(b)</a:t>
            </a:r>
            <a:r>
              <a:rPr lang="en-US" smtClean="0">
                <a:latin typeface="Arial" charset="0"/>
                <a:cs typeface="Arial" charset="0"/>
              </a:rPr>
              <a:t> With one error.</a:t>
            </a:r>
          </a:p>
        </p:txBody>
      </p:sp>
      <p:pic>
        <p:nvPicPr>
          <p:cNvPr id="12292" name="Picture 2"/>
          <p:cNvPicPr>
            <a:picLocks noChangeAspect="1" noChangeArrowheads="1"/>
          </p:cNvPicPr>
          <p:nvPr/>
        </p:nvPicPr>
        <p:blipFill>
          <a:blip r:embed="rId2"/>
          <a:srcRect/>
          <a:stretch>
            <a:fillRect/>
          </a:stretch>
        </p:blipFill>
        <p:spPr bwMode="auto">
          <a:xfrm>
            <a:off x="595313" y="1371600"/>
            <a:ext cx="7953375"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Framing (2)</a:t>
            </a:r>
          </a:p>
        </p:txBody>
      </p:sp>
      <p:sp>
        <p:nvSpPr>
          <p:cNvPr id="13315" name="Content Placeholder 2"/>
          <p:cNvSpPr>
            <a:spLocks noGrp="1"/>
          </p:cNvSpPr>
          <p:nvPr>
            <p:ph idx="1"/>
          </p:nvPr>
        </p:nvSpPr>
        <p:spPr bwMode="auto">
          <a:xfrm>
            <a:off x="0" y="5181600"/>
            <a:ext cx="9144000" cy="8382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200" smtClean="0">
                <a:latin typeface="Arial" charset="0"/>
                <a:cs typeface="Arial" charset="0"/>
              </a:rPr>
              <a:t>A frame delimited by flag bytes.</a:t>
            </a:r>
          </a:p>
          <a:p>
            <a:pPr eaLnBrk="1" hangingPunct="1"/>
            <a:r>
              <a:rPr lang="en-US" sz="2200" smtClean="0">
                <a:latin typeface="Arial" charset="0"/>
                <a:cs typeface="Arial" charset="0"/>
              </a:rPr>
              <a:t>Four examples of byte sequences before and after byte stuffing.</a:t>
            </a:r>
          </a:p>
        </p:txBody>
      </p:sp>
      <p:pic>
        <p:nvPicPr>
          <p:cNvPr id="13316" name="Picture 2"/>
          <p:cNvPicPr>
            <a:picLocks noChangeAspect="1" noChangeArrowheads="1"/>
          </p:cNvPicPr>
          <p:nvPr/>
        </p:nvPicPr>
        <p:blipFill>
          <a:blip r:embed="rId2"/>
          <a:srcRect/>
          <a:stretch>
            <a:fillRect/>
          </a:stretch>
        </p:blipFill>
        <p:spPr bwMode="auto">
          <a:xfrm>
            <a:off x="1295400" y="1066800"/>
            <a:ext cx="6324600" cy="4044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a:spLocks noGrp="1"/>
          </p:cNvSpPr>
          <p:nvPr>
            <p:ph type="sldNum" sz="quarter" idx="12"/>
          </p:nvPr>
        </p:nvSpPr>
        <p:spPr>
          <a:noFill/>
        </p:spPr>
        <p:txBody>
          <a:bodyPr/>
          <a:lstStyle/>
          <a:p>
            <a:r>
              <a:rPr lang="en-US" smtClean="0"/>
              <a:t>11.</a:t>
            </a:r>
            <a:fld id="{583FD3E7-4476-4F44-9CF7-BC113E064CDD}" type="slidenum">
              <a:rPr lang="en-US" smtClean="0"/>
              <a:pPr/>
              <a:t>86</a:t>
            </a:fld>
            <a:endParaRPr lang="en-US" smtClean="0"/>
          </a:p>
        </p:txBody>
      </p:sp>
      <p:sp>
        <p:nvSpPr>
          <p:cNvPr id="14339"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434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4341"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434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434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4344"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434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4346"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US"/>
          </a:p>
        </p:txBody>
      </p:sp>
      <p:sp>
        <p:nvSpPr>
          <p:cNvPr id="14347"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US"/>
          </a:p>
        </p:txBody>
      </p:sp>
      <p:sp>
        <p:nvSpPr>
          <p:cNvPr id="14348"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baseline="0"/>
              <a:t>Byte stuffing is the process of adding 1 extra byte whenever there is a flag or escape character in the text.</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latin typeface="Arial" charset="0"/>
                <a:cs typeface="Arial" charset="0"/>
              </a:rPr>
              <a:t>Framing (3)</a:t>
            </a:r>
          </a:p>
        </p:txBody>
      </p:sp>
      <p:sp>
        <p:nvSpPr>
          <p:cNvPr id="15363" name="Content Placeholder 2"/>
          <p:cNvSpPr>
            <a:spLocks noGrp="1"/>
          </p:cNvSpPr>
          <p:nvPr>
            <p:ph idx="1"/>
          </p:nvPr>
        </p:nvSpPr>
        <p:spPr bwMode="auto">
          <a:xfrm>
            <a:off x="0" y="5181600"/>
            <a:ext cx="9144000" cy="838200"/>
          </a:xfrm>
          <a:noFill/>
          <a:ln>
            <a:miter lim="800000"/>
            <a:headEnd/>
            <a:tailEnd/>
          </a:ln>
        </p:spPr>
        <p:txBody>
          <a:bodyPr vert="horz" wrap="square" lIns="91440" tIns="45720" rIns="91440" bIns="45720" numCol="1" anchor="t" anchorCtr="0" compatLnSpc="1">
            <a:prstTxWarp prst="textNoShape">
              <a:avLst/>
            </a:prstTxWarp>
            <a:normAutofit fontScale="77500" lnSpcReduction="20000"/>
          </a:bodyPr>
          <a:lstStyle/>
          <a:p>
            <a:pPr algn="ctr" eaLnBrk="1" hangingPunct="1">
              <a:buFontTx/>
              <a:buNone/>
            </a:pPr>
            <a:r>
              <a:rPr lang="en-US" sz="2200" smtClean="0">
                <a:latin typeface="Arial" charset="0"/>
                <a:cs typeface="Arial" charset="0"/>
              </a:rPr>
              <a:t>Bit stuffing. </a:t>
            </a:r>
            <a:r>
              <a:rPr lang="en-US" sz="2200" smtClean="0">
                <a:solidFill>
                  <a:srgbClr val="0033CC"/>
                </a:solidFill>
                <a:latin typeface="Arial" charset="0"/>
                <a:cs typeface="Arial" charset="0"/>
              </a:rPr>
              <a:t>(a) </a:t>
            </a:r>
            <a:r>
              <a:rPr lang="en-US" sz="2200" smtClean="0">
                <a:latin typeface="Arial" charset="0"/>
                <a:cs typeface="Arial" charset="0"/>
              </a:rPr>
              <a:t>The original data. </a:t>
            </a:r>
            <a:r>
              <a:rPr lang="en-US" sz="2200" smtClean="0">
                <a:solidFill>
                  <a:srgbClr val="0033CC"/>
                </a:solidFill>
                <a:latin typeface="Arial" charset="0"/>
                <a:cs typeface="Arial" charset="0"/>
              </a:rPr>
              <a:t>(b) </a:t>
            </a:r>
            <a:r>
              <a:rPr lang="en-US" sz="2200" smtClean="0">
                <a:latin typeface="Arial" charset="0"/>
                <a:cs typeface="Arial" charset="0"/>
              </a:rPr>
              <a:t>The data as they appear on</a:t>
            </a:r>
          </a:p>
          <a:p>
            <a:pPr algn="ctr" eaLnBrk="1" hangingPunct="1">
              <a:buFontTx/>
              <a:buNone/>
            </a:pPr>
            <a:r>
              <a:rPr lang="en-US" sz="2200" smtClean="0">
                <a:latin typeface="Arial" charset="0"/>
                <a:cs typeface="Arial" charset="0"/>
              </a:rPr>
              <a:t>the line. </a:t>
            </a:r>
            <a:r>
              <a:rPr lang="en-US" sz="2200" smtClean="0">
                <a:solidFill>
                  <a:srgbClr val="0033CC"/>
                </a:solidFill>
                <a:latin typeface="Arial" charset="0"/>
                <a:cs typeface="Arial" charset="0"/>
              </a:rPr>
              <a:t>(c) </a:t>
            </a:r>
            <a:r>
              <a:rPr lang="en-US" sz="2200" smtClean="0">
                <a:latin typeface="Arial" charset="0"/>
                <a:cs typeface="Arial" charset="0"/>
              </a:rPr>
              <a:t>The data as they are stored in the receiver’s memory after destuffing.</a:t>
            </a:r>
          </a:p>
        </p:txBody>
      </p:sp>
      <p:pic>
        <p:nvPicPr>
          <p:cNvPr id="15364" name="Picture 2"/>
          <p:cNvPicPr>
            <a:picLocks noChangeAspect="1" noChangeArrowheads="1"/>
          </p:cNvPicPr>
          <p:nvPr/>
        </p:nvPicPr>
        <p:blipFill>
          <a:blip r:embed="rId2"/>
          <a:srcRect/>
          <a:stretch>
            <a:fillRect/>
          </a:stretch>
        </p:blipFill>
        <p:spPr bwMode="auto">
          <a:xfrm>
            <a:off x="1828800" y="1905000"/>
            <a:ext cx="5541963" cy="2295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1"/>
          <p:cNvSpPr>
            <a:spLocks noGrp="1"/>
          </p:cNvSpPr>
          <p:nvPr>
            <p:ph type="sldNum" sz="quarter" idx="12"/>
          </p:nvPr>
        </p:nvSpPr>
        <p:spPr>
          <a:noFill/>
        </p:spPr>
        <p:txBody>
          <a:bodyPr/>
          <a:lstStyle/>
          <a:p>
            <a:r>
              <a:rPr lang="en-US" smtClean="0"/>
              <a:t>11.</a:t>
            </a:r>
            <a:fld id="{62549A2C-9EF5-42AE-BE7C-F64A553DC75F}" type="slidenum">
              <a:rPr lang="en-US" smtClean="0"/>
              <a:pPr/>
              <a:t>88</a:t>
            </a:fld>
            <a:endParaRPr lang="en-US" smtClean="0"/>
          </a:p>
        </p:txBody>
      </p:sp>
      <p:sp>
        <p:nvSpPr>
          <p:cNvPr id="16387"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638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6389"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639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639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6392"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639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6394" name="Line 9"/>
          <p:cNvSpPr>
            <a:spLocks noChangeShapeType="1"/>
          </p:cNvSpPr>
          <p:nvPr/>
        </p:nvSpPr>
        <p:spPr bwMode="auto">
          <a:xfrm>
            <a:off x="457200" y="2057400"/>
            <a:ext cx="8153400" cy="0"/>
          </a:xfrm>
          <a:prstGeom prst="line">
            <a:avLst/>
          </a:prstGeom>
          <a:noFill/>
          <a:ln w="76200">
            <a:solidFill>
              <a:srgbClr val="009900"/>
            </a:solidFill>
            <a:round/>
            <a:headEnd/>
            <a:tailEnd/>
          </a:ln>
        </p:spPr>
        <p:txBody>
          <a:bodyPr/>
          <a:lstStyle/>
          <a:p>
            <a:endParaRPr lang="en-US"/>
          </a:p>
        </p:txBody>
      </p:sp>
      <p:sp>
        <p:nvSpPr>
          <p:cNvPr id="16395" name="Line 10"/>
          <p:cNvSpPr>
            <a:spLocks noChangeShapeType="1"/>
          </p:cNvSpPr>
          <p:nvPr/>
        </p:nvSpPr>
        <p:spPr bwMode="auto">
          <a:xfrm>
            <a:off x="458788" y="4800600"/>
            <a:ext cx="8153400" cy="0"/>
          </a:xfrm>
          <a:prstGeom prst="line">
            <a:avLst/>
          </a:prstGeom>
          <a:noFill/>
          <a:ln w="76200">
            <a:solidFill>
              <a:srgbClr val="009900"/>
            </a:solidFill>
            <a:round/>
            <a:headEnd/>
            <a:tailEnd/>
          </a:ln>
        </p:spPr>
        <p:txBody>
          <a:bodyPr/>
          <a:lstStyle/>
          <a:p>
            <a:endParaRPr lang="en-US"/>
          </a:p>
        </p:txBody>
      </p:sp>
      <p:sp>
        <p:nvSpPr>
          <p:cNvPr id="16396" name="Rectangle 11"/>
          <p:cNvSpPr>
            <a:spLocks noChangeArrowheads="1"/>
          </p:cNvSpPr>
          <p:nvPr/>
        </p:nvSpPr>
        <p:spPr bwMode="auto">
          <a:xfrm>
            <a:off x="495300" y="2149475"/>
            <a:ext cx="8077200" cy="1570038"/>
          </a:xfrm>
          <a:prstGeom prst="rect">
            <a:avLst/>
          </a:prstGeom>
          <a:solidFill>
            <a:srgbClr val="99FF33"/>
          </a:solidFill>
          <a:ln w="76200" algn="ctr">
            <a:noFill/>
            <a:miter lim="800000"/>
            <a:headEnd/>
            <a:tailEnd/>
          </a:ln>
        </p:spPr>
        <p:txBody>
          <a:bodyPr>
            <a:spAutoFit/>
          </a:bodyPr>
          <a:lstStyle/>
          <a:p>
            <a:r>
              <a:rPr lang="en-US" baseline="0"/>
              <a:t>Bit stuffing is the process stuffing one extra 0 whenever five consecutive 1s are there in the data.</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2"/>
          </p:nvPr>
        </p:nvSpPr>
        <p:spPr>
          <a:noFill/>
        </p:spPr>
        <p:txBody>
          <a:bodyPr/>
          <a:lstStyle/>
          <a:p>
            <a:r>
              <a:rPr lang="en-US" smtClean="0"/>
              <a:t>11.</a:t>
            </a:r>
            <a:fld id="{62B2867F-4A58-4A5C-864B-53219E9871C9}" type="slidenum">
              <a:rPr lang="en-US" smtClean="0"/>
              <a:pPr/>
              <a:t>89</a:t>
            </a:fld>
            <a:endParaRPr lang="en-US" smtClean="0"/>
          </a:p>
        </p:txBody>
      </p:sp>
      <p:sp>
        <p:nvSpPr>
          <p:cNvPr id="85913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charset="0"/>
            </a:endParaRPr>
          </a:p>
        </p:txBody>
      </p:sp>
      <p:sp>
        <p:nvSpPr>
          <p:cNvPr id="859139" name="Text Box 3"/>
          <p:cNvSpPr txBox="1">
            <a:spLocks noChangeArrowheads="1"/>
          </p:cNvSpPr>
          <p:nvPr/>
        </p:nvSpPr>
        <p:spPr bwMode="auto">
          <a:xfrm>
            <a:off x="228600" y="406400"/>
            <a:ext cx="6362700" cy="584200"/>
          </a:xfrm>
          <a:prstGeom prst="rect">
            <a:avLst/>
          </a:prstGeom>
          <a:noFill/>
          <a:ln w="9525">
            <a:noFill/>
            <a:miter lim="800000"/>
            <a:headEnd/>
            <a:tailEnd/>
          </a:ln>
          <a:effectLst/>
        </p:spPr>
        <p:txBody>
          <a:bodyPr wrap="none">
            <a:spAutoFit/>
          </a:bodyPr>
          <a:lstStyle/>
          <a:p>
            <a:pPr>
              <a:defRPr/>
            </a:pPr>
            <a:r>
              <a:rPr lang="en-US" baseline="0" dirty="0">
                <a:effectLst>
                  <a:outerShdw blurRad="38100" dist="38100" dir="2700000" algn="tl">
                    <a:srgbClr val="C0C0C0"/>
                  </a:outerShdw>
                </a:effectLst>
                <a:latin typeface="Times" pitchFamily="18" charset="0"/>
              </a:rPr>
              <a:t>  FLOW AND ERROR CONTROL</a:t>
            </a:r>
          </a:p>
        </p:txBody>
      </p:sp>
      <p:sp>
        <p:nvSpPr>
          <p:cNvPr id="17413"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charset="0"/>
            </a:endParaRPr>
          </a:p>
        </p:txBody>
      </p:sp>
      <p:sp>
        <p:nvSpPr>
          <p:cNvPr id="859141" name="Rectangle 5"/>
          <p:cNvSpPr>
            <a:spLocks noChangeArrowheads="1"/>
          </p:cNvSpPr>
          <p:nvPr/>
        </p:nvSpPr>
        <p:spPr bwMode="auto">
          <a:xfrm>
            <a:off x="304800" y="1595438"/>
            <a:ext cx="8229600" cy="1373187"/>
          </a:xfrm>
          <a:prstGeom prst="rect">
            <a:avLst/>
          </a:prstGeom>
          <a:noFill/>
          <a:ln w="9525">
            <a:noFill/>
            <a:miter lim="800000"/>
            <a:headEnd/>
            <a:tailEnd/>
          </a:ln>
          <a:effectLst/>
        </p:spPr>
        <p:txBody>
          <a:bodyPr anchor="ctr">
            <a:spAutoFit/>
          </a:bodyPr>
          <a:lstStyle/>
          <a:p>
            <a:pPr algn="just" eaLnBrk="1" hangingPunct="1">
              <a:defRPr/>
            </a:pPr>
            <a:r>
              <a:rPr lang="en-US" sz="2800" i="1" baseline="0">
                <a:effectLst>
                  <a:outerShdw blurRad="38100" dist="38100" dir="2700000" algn="tl">
                    <a:srgbClr val="C0C0C0"/>
                  </a:outerShdw>
                </a:effectLst>
                <a:latin typeface="Times New Roman" charset="0"/>
              </a:rPr>
              <a:t>The most important responsibilities of the data link layer are </a:t>
            </a:r>
            <a:r>
              <a:rPr lang="en-US" sz="2800" i="1" baseline="0">
                <a:solidFill>
                  <a:schemeClr val="hlink"/>
                </a:solidFill>
                <a:effectLst>
                  <a:outerShdw blurRad="38100" dist="38100" dir="2700000" algn="tl">
                    <a:srgbClr val="C0C0C0"/>
                  </a:outerShdw>
                </a:effectLst>
                <a:latin typeface="Times New Roman" charset="0"/>
              </a:rPr>
              <a:t>flow control</a:t>
            </a:r>
            <a:r>
              <a:rPr lang="en-US" sz="2800" i="1" baseline="0">
                <a:effectLst>
                  <a:outerShdw blurRad="38100" dist="38100" dir="2700000" algn="tl">
                    <a:srgbClr val="C0C0C0"/>
                  </a:outerShdw>
                </a:effectLst>
                <a:latin typeface="Times New Roman" charset="0"/>
              </a:rPr>
              <a:t> and </a:t>
            </a:r>
            <a:r>
              <a:rPr lang="en-US" sz="2800" i="1" baseline="0">
                <a:solidFill>
                  <a:schemeClr val="hlink"/>
                </a:solidFill>
                <a:effectLst>
                  <a:outerShdw blurRad="38100" dist="38100" dir="2700000" algn="tl">
                    <a:srgbClr val="C0C0C0"/>
                  </a:outerShdw>
                </a:effectLst>
                <a:latin typeface="Times New Roman" charset="0"/>
              </a:rPr>
              <a:t>error control</a:t>
            </a:r>
            <a:r>
              <a:rPr lang="en-US" sz="2800" i="1" baseline="0">
                <a:effectLst>
                  <a:outerShdw blurRad="38100" dist="38100" dir="2700000" algn="tl">
                    <a:srgbClr val="C0C0C0"/>
                  </a:outerShdw>
                </a:effectLst>
                <a:latin typeface="Times New Roman" charset="0"/>
              </a:rPr>
              <a:t>. Collectively, these functions are known as </a:t>
            </a:r>
            <a:r>
              <a:rPr lang="en-US" sz="2800" i="1" baseline="0">
                <a:solidFill>
                  <a:schemeClr val="hlink"/>
                </a:solidFill>
                <a:effectLst>
                  <a:outerShdw blurRad="38100" dist="38100" dir="2700000" algn="tl">
                    <a:srgbClr val="C0C0C0"/>
                  </a:outerShdw>
                </a:effectLst>
                <a:latin typeface="Times New Roman" charset="0"/>
              </a:rPr>
              <a:t>data link control</a:t>
            </a:r>
            <a:r>
              <a:rPr lang="en-US" sz="2800" i="1" baseline="0">
                <a:effectLst>
                  <a:outerShdw blurRad="38100" dist="38100" dir="2700000" algn="tl">
                    <a:srgbClr val="C0C0C0"/>
                  </a:outerShdw>
                </a:effectLst>
                <a:latin typeface="Times New Roman" charset="0"/>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66800" y="533400"/>
            <a:ext cx="7808913" cy="1147763"/>
          </a:xfrm>
        </p:spPr>
        <p:txBody>
          <a:bodyPr lIns="0" tIns="0" rIns="0" bIns="0"/>
          <a:lstStyle/>
          <a:p>
            <a:pPr defTabSz="457200" eaLnBrk="1" fontAlgn="auto" hangingPunct="1">
              <a:spcAft>
                <a:spcPts val="0"/>
              </a:spcAft>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US" sz="4000" b="1" dirty="0">
                <a:solidFill>
                  <a:srgbClr val="E4005C"/>
                </a:solidFill>
              </a:rPr>
              <a:t>Applications of Networks</a:t>
            </a:r>
            <a:endParaRPr lang="en-GB" sz="4000" b="1" dirty="0">
              <a:solidFill>
                <a:srgbClr val="E4005C"/>
              </a:solidFill>
            </a:endParaRPr>
          </a:p>
        </p:txBody>
      </p:sp>
      <p:sp>
        <p:nvSpPr>
          <p:cNvPr id="11267" name="Rectangle 9"/>
          <p:cNvSpPr>
            <a:spLocks noGrp="1" noChangeArrowheads="1"/>
          </p:cNvSpPr>
          <p:nvPr>
            <p:ph idx="1"/>
          </p:nvPr>
        </p:nvSpPr>
        <p:spPr>
          <a:xfrm>
            <a:off x="1066800" y="1295400"/>
            <a:ext cx="7848600" cy="5257800"/>
          </a:xfrm>
        </p:spPr>
        <p:txBody>
          <a:bodyPr/>
          <a:lstStyle/>
          <a:p>
            <a:pPr marL="392113" indent="-293688" defTabSz="414338" eaLnBrk="1" hangingPunct="1">
              <a:lnSpc>
                <a:spcPct val="80000"/>
              </a:lnSpc>
              <a:spcBef>
                <a:spcPct val="50000"/>
              </a:spcBef>
              <a:buClr>
                <a:srgbClr val="CC0000"/>
              </a:buClr>
              <a:buFont typeface="Wingdings" pitchFamily="2" charset="2"/>
              <a:buBlip>
                <a:blip r:embed="rId3"/>
              </a:buBlip>
            </a:pPr>
            <a:endParaRPr lang="en-US" sz="2400" b="1" dirty="0" smtClean="0">
              <a:solidFill>
                <a:srgbClr val="000066"/>
              </a:solidFill>
            </a:endParaRPr>
          </a:p>
          <a:p>
            <a:pPr marL="392113" indent="-293688" defTabSz="414338" eaLnBrk="1" hangingPunct="1">
              <a:lnSpc>
                <a:spcPct val="80000"/>
              </a:lnSpc>
              <a:spcBef>
                <a:spcPct val="50000"/>
              </a:spcBef>
              <a:buClr>
                <a:srgbClr val="CC0000"/>
              </a:buClr>
              <a:buFont typeface="Wingdings" pitchFamily="2" charset="2"/>
              <a:buBlip>
                <a:blip r:embed="rId3"/>
              </a:buBlip>
            </a:pPr>
            <a:r>
              <a:rPr lang="en-US" sz="2400" b="1" dirty="0" smtClean="0">
                <a:solidFill>
                  <a:srgbClr val="000066"/>
                </a:solidFill>
              </a:rPr>
              <a:t>Resource Sharing</a:t>
            </a:r>
          </a:p>
          <a:p>
            <a:pPr marL="782638" lvl="1" indent="-260350" defTabSz="414338" eaLnBrk="1" hangingPunct="1">
              <a:lnSpc>
                <a:spcPct val="80000"/>
              </a:lnSpc>
              <a:buClr>
                <a:srgbClr val="CC0000"/>
              </a:buClr>
              <a:buFont typeface="Wingdings" pitchFamily="2" charset="2"/>
              <a:buBlip>
                <a:blip r:embed="rId3"/>
              </a:buBlip>
            </a:pPr>
            <a:r>
              <a:rPr lang="en-US" sz="2400" dirty="0" smtClean="0">
                <a:solidFill>
                  <a:srgbClr val="000066"/>
                </a:solidFill>
              </a:rPr>
              <a:t>Hardware (computing resources, disks, printers)</a:t>
            </a:r>
          </a:p>
          <a:p>
            <a:pPr marL="782638" lvl="1" indent="-260350" defTabSz="414338" eaLnBrk="1" hangingPunct="1">
              <a:lnSpc>
                <a:spcPct val="80000"/>
              </a:lnSpc>
              <a:buClr>
                <a:srgbClr val="CC0000"/>
              </a:buClr>
              <a:buFont typeface="Wingdings" pitchFamily="2" charset="2"/>
              <a:buBlip>
                <a:blip r:embed="rId3"/>
              </a:buBlip>
            </a:pPr>
            <a:r>
              <a:rPr lang="en-US" sz="2400" dirty="0" smtClean="0">
                <a:solidFill>
                  <a:srgbClr val="000066"/>
                </a:solidFill>
              </a:rPr>
              <a:t>Software (application software)</a:t>
            </a:r>
          </a:p>
          <a:p>
            <a:pPr marL="392113" indent="-293688" defTabSz="414338" eaLnBrk="1" hangingPunct="1">
              <a:lnSpc>
                <a:spcPct val="80000"/>
              </a:lnSpc>
              <a:spcBef>
                <a:spcPct val="50000"/>
              </a:spcBef>
              <a:buClr>
                <a:srgbClr val="CC0000"/>
              </a:buClr>
              <a:buFont typeface="Wingdings" pitchFamily="2" charset="2"/>
              <a:buBlip>
                <a:blip r:embed="rId3"/>
              </a:buBlip>
            </a:pPr>
            <a:r>
              <a:rPr lang="en-US" sz="2400" b="1" dirty="0" smtClean="0">
                <a:solidFill>
                  <a:srgbClr val="000066"/>
                </a:solidFill>
              </a:rPr>
              <a:t>Information Sharing</a:t>
            </a:r>
          </a:p>
          <a:p>
            <a:pPr marL="782638" lvl="1" indent="-260350" defTabSz="414338" eaLnBrk="1" hangingPunct="1">
              <a:lnSpc>
                <a:spcPct val="80000"/>
              </a:lnSpc>
              <a:buClr>
                <a:srgbClr val="CC0000"/>
              </a:buClr>
              <a:buFont typeface="Wingdings" pitchFamily="2" charset="2"/>
              <a:buBlip>
                <a:blip r:embed="rId3"/>
              </a:buBlip>
            </a:pPr>
            <a:r>
              <a:rPr lang="en-US" sz="2400" dirty="0" smtClean="0">
                <a:solidFill>
                  <a:srgbClr val="000066"/>
                </a:solidFill>
              </a:rPr>
              <a:t>Easy accessibility from anywhere (files, databases)</a:t>
            </a:r>
          </a:p>
          <a:p>
            <a:pPr marL="782638" lvl="1" indent="-260350" defTabSz="414338" eaLnBrk="1" hangingPunct="1">
              <a:lnSpc>
                <a:spcPct val="80000"/>
              </a:lnSpc>
              <a:buClr>
                <a:srgbClr val="CC0000"/>
              </a:buClr>
              <a:buFont typeface="Wingdings" pitchFamily="2" charset="2"/>
              <a:buBlip>
                <a:blip r:embed="rId3"/>
              </a:buBlip>
            </a:pPr>
            <a:r>
              <a:rPr lang="en-US" sz="2400" dirty="0" smtClean="0">
                <a:solidFill>
                  <a:srgbClr val="000066"/>
                </a:solidFill>
              </a:rPr>
              <a:t>Search Capability (WWW)</a:t>
            </a:r>
          </a:p>
          <a:p>
            <a:pPr marL="392113" indent="-293688" defTabSz="414338" eaLnBrk="1" hangingPunct="1">
              <a:lnSpc>
                <a:spcPct val="80000"/>
              </a:lnSpc>
              <a:spcBef>
                <a:spcPct val="50000"/>
              </a:spcBef>
              <a:buClr>
                <a:srgbClr val="CC0000"/>
              </a:buClr>
              <a:buFont typeface="Wingdings" pitchFamily="2" charset="2"/>
              <a:buBlip>
                <a:blip r:embed="rId3"/>
              </a:buBlip>
            </a:pPr>
            <a:r>
              <a:rPr lang="en-US" sz="2400" b="1" dirty="0" smtClean="0">
                <a:solidFill>
                  <a:srgbClr val="000066"/>
                </a:solidFill>
              </a:rPr>
              <a:t>Communication</a:t>
            </a:r>
          </a:p>
          <a:p>
            <a:pPr marL="782638" lvl="1" indent="-260350" defTabSz="414338" eaLnBrk="1" hangingPunct="1">
              <a:lnSpc>
                <a:spcPct val="80000"/>
              </a:lnSpc>
              <a:buClr>
                <a:srgbClr val="CC0000"/>
              </a:buClr>
              <a:buFont typeface="Wingdings" pitchFamily="2" charset="2"/>
              <a:buBlip>
                <a:blip r:embed="rId3"/>
              </a:buBlip>
            </a:pPr>
            <a:r>
              <a:rPr lang="en-US" sz="2400" dirty="0" smtClean="0">
                <a:solidFill>
                  <a:srgbClr val="000066"/>
                </a:solidFill>
              </a:rPr>
              <a:t>Email</a:t>
            </a:r>
          </a:p>
          <a:p>
            <a:pPr marL="782638" lvl="1" indent="-260350" defTabSz="414338" eaLnBrk="1" hangingPunct="1">
              <a:lnSpc>
                <a:spcPct val="80000"/>
              </a:lnSpc>
              <a:buClr>
                <a:srgbClr val="CC0000"/>
              </a:buClr>
              <a:buFont typeface="Wingdings" pitchFamily="2" charset="2"/>
              <a:buBlip>
                <a:blip r:embed="rId3"/>
              </a:buBlip>
            </a:pPr>
            <a:r>
              <a:rPr lang="en-US" sz="2400" dirty="0" smtClean="0">
                <a:solidFill>
                  <a:srgbClr val="000066"/>
                </a:solidFill>
              </a:rPr>
              <a:t>Message broadcast</a:t>
            </a:r>
          </a:p>
          <a:p>
            <a:pPr marL="392113" indent="-293688" defTabSz="414338" eaLnBrk="1" hangingPunct="1">
              <a:lnSpc>
                <a:spcPct val="80000"/>
              </a:lnSpc>
              <a:spcBef>
                <a:spcPct val="50000"/>
              </a:spcBef>
              <a:buClr>
                <a:srgbClr val="CC0000"/>
              </a:buClr>
              <a:buFont typeface="Wingdings" pitchFamily="2" charset="2"/>
              <a:buBlip>
                <a:blip r:embed="rId3"/>
              </a:buBlip>
            </a:pPr>
            <a:r>
              <a:rPr lang="en-US" sz="2400" b="1" dirty="0" smtClean="0">
                <a:solidFill>
                  <a:srgbClr val="000066"/>
                </a:solidFill>
              </a:rPr>
              <a:t>Remote computing</a:t>
            </a:r>
          </a:p>
          <a:p>
            <a:pPr marL="392113" indent="-293688" defTabSz="414338" eaLnBrk="1" hangingPunct="1">
              <a:lnSpc>
                <a:spcPct val="80000"/>
              </a:lnSpc>
              <a:spcBef>
                <a:spcPct val="50000"/>
              </a:spcBef>
              <a:buClr>
                <a:srgbClr val="CC0000"/>
              </a:buClr>
              <a:buFont typeface="Wingdings" pitchFamily="2" charset="2"/>
              <a:buBlip>
                <a:blip r:embed="rId3"/>
              </a:buBlip>
            </a:pPr>
            <a:r>
              <a:rPr lang="en-US" sz="2400" b="1" dirty="0" smtClean="0">
                <a:solidFill>
                  <a:srgbClr val="000066"/>
                </a:solidFill>
              </a:rPr>
              <a:t>Distributed processing (GRID Computing)</a:t>
            </a:r>
          </a:p>
        </p:txBody>
      </p:sp>
      <p:sp>
        <p:nvSpPr>
          <p:cNvPr id="11268" name="AutoShape 4"/>
          <p:cNvSpPr>
            <a:spLocks noChangeArrowheads="1"/>
          </p:cNvSpPr>
          <p:nvPr/>
        </p:nvSpPr>
        <p:spPr bwMode="auto">
          <a:xfrm>
            <a:off x="1066800" y="1447800"/>
            <a:ext cx="247650" cy="247650"/>
          </a:xfrm>
          <a:prstGeom prst="roundRect">
            <a:avLst>
              <a:gd name="adj" fmla="val 579"/>
            </a:avLst>
          </a:prstGeom>
          <a:solidFill>
            <a:srgbClr val="214263"/>
          </a:solidFill>
          <a:ln w="9525">
            <a:solidFill>
              <a:srgbClr val="000000"/>
            </a:solidFill>
            <a:round/>
            <a:headEnd/>
            <a:tailEnd/>
          </a:ln>
        </p:spPr>
        <p:txBody>
          <a:bodyPr wrap="none" anchor="ctr"/>
          <a:lstStyle/>
          <a:p>
            <a:endParaRPr lang="en-US"/>
          </a:p>
        </p:txBody>
      </p:sp>
      <p:sp>
        <p:nvSpPr>
          <p:cNvPr id="11269" name="AutoShape 5"/>
          <p:cNvSpPr>
            <a:spLocks noChangeArrowheads="1"/>
          </p:cNvSpPr>
          <p:nvPr/>
        </p:nvSpPr>
        <p:spPr bwMode="auto">
          <a:xfrm>
            <a:off x="1143000" y="1371600"/>
            <a:ext cx="247650" cy="228600"/>
          </a:xfrm>
          <a:prstGeom prst="roundRect">
            <a:avLst>
              <a:gd name="adj" fmla="val 579"/>
            </a:avLst>
          </a:prstGeom>
          <a:solidFill>
            <a:srgbClr val="00B8FF"/>
          </a:solidFill>
          <a:ln w="9525">
            <a:solidFill>
              <a:srgbClr val="000000"/>
            </a:solidFill>
            <a:round/>
            <a:headEnd/>
            <a:tailEnd/>
          </a:ln>
        </p:spPr>
        <p:txBody>
          <a:bodyPr wrap="none" anchor="ctr"/>
          <a:lstStyle/>
          <a:p>
            <a:endParaRPr lang="en-US"/>
          </a:p>
        </p:txBody>
      </p:sp>
      <p:sp>
        <p:nvSpPr>
          <p:cNvPr id="11270" name="AutoShape 6"/>
          <p:cNvSpPr>
            <a:spLocks noChangeArrowheads="1"/>
          </p:cNvSpPr>
          <p:nvPr/>
        </p:nvSpPr>
        <p:spPr bwMode="auto">
          <a:xfrm>
            <a:off x="1447800" y="1524000"/>
            <a:ext cx="7407275" cy="36513"/>
          </a:xfrm>
          <a:prstGeom prst="roundRect">
            <a:avLst>
              <a:gd name="adj" fmla="val 4167"/>
            </a:avLst>
          </a:prstGeom>
          <a:gradFill rotWithShape="0">
            <a:gsLst>
              <a:gs pos="0">
                <a:srgbClr val="800080"/>
              </a:gs>
              <a:gs pos="100000">
                <a:srgbClr val="008000"/>
              </a:gs>
            </a:gsLst>
            <a:lin ang="9000000" scaled="1"/>
          </a:gradFill>
          <a:ln w="9525">
            <a:solidFill>
              <a:srgbClr val="000000"/>
            </a:solidFill>
            <a:round/>
            <a:headEnd/>
            <a:tailEnd/>
          </a:ln>
        </p:spPr>
        <p:txBody>
          <a:bodyPr wrap="none" anchor="ctr"/>
          <a:lstStyle/>
          <a:p>
            <a:endParaRPr lang="en-US"/>
          </a:p>
        </p:txBody>
      </p:sp>
    </p:spTree>
  </p:cSld>
  <p:clrMapOvr>
    <a:overrideClrMapping bg1="lt1" tx1="dk1" bg2="lt2" tx2="dk2" accent1="accent1" accent2="accent2" accent3="accent3" accent4="accent4" accent5="accent5" accent6="accent6" hlink="hlink" folHlink="folHlink"/>
  </p:clrMapOvr>
  <p:transition spd="med">
    <p:checke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p:cNvSpPr>
            <a:spLocks noGrp="1"/>
          </p:cNvSpPr>
          <p:nvPr>
            <p:ph type="sldNum" sz="quarter" idx="12"/>
          </p:nvPr>
        </p:nvSpPr>
        <p:spPr>
          <a:noFill/>
        </p:spPr>
        <p:txBody>
          <a:bodyPr/>
          <a:lstStyle/>
          <a:p>
            <a:r>
              <a:rPr lang="en-US" smtClean="0"/>
              <a:t>11.</a:t>
            </a:r>
            <a:fld id="{A2EAA67A-A733-41FC-A508-54414D088241}" type="slidenum">
              <a:rPr lang="en-US" smtClean="0"/>
              <a:pPr/>
              <a:t>90</a:t>
            </a:fld>
            <a:endParaRPr lang="en-US" smtClean="0"/>
          </a:p>
        </p:txBody>
      </p:sp>
      <p:sp>
        <p:nvSpPr>
          <p:cNvPr id="1843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843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843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843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843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844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1844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grpSp>
        <p:nvGrpSpPr>
          <p:cNvPr id="2" name="Group 12"/>
          <p:cNvGrpSpPr>
            <a:grpSpLocks/>
          </p:cNvGrpSpPr>
          <p:nvPr/>
        </p:nvGrpSpPr>
        <p:grpSpPr bwMode="auto">
          <a:xfrm>
            <a:off x="304800" y="2667000"/>
            <a:ext cx="8534400" cy="2209800"/>
            <a:chOff x="288" y="1680"/>
            <a:chExt cx="5137" cy="1392"/>
          </a:xfrm>
        </p:grpSpPr>
        <p:sp>
          <p:nvSpPr>
            <p:cNvPr id="18447" name="Line 9"/>
            <p:cNvSpPr>
              <a:spLocks noChangeShapeType="1"/>
            </p:cNvSpPr>
            <p:nvPr/>
          </p:nvSpPr>
          <p:spPr bwMode="auto">
            <a:xfrm>
              <a:off x="288" y="1680"/>
              <a:ext cx="5136" cy="0"/>
            </a:xfrm>
            <a:prstGeom prst="line">
              <a:avLst/>
            </a:prstGeom>
            <a:noFill/>
            <a:ln w="76200">
              <a:solidFill>
                <a:srgbClr val="009900"/>
              </a:solidFill>
              <a:round/>
              <a:headEnd/>
              <a:tailEnd/>
            </a:ln>
          </p:spPr>
          <p:txBody>
            <a:bodyPr/>
            <a:lstStyle/>
            <a:p>
              <a:endParaRPr lang="en-US"/>
            </a:p>
          </p:txBody>
        </p:sp>
        <p:sp>
          <p:nvSpPr>
            <p:cNvPr id="18448" name="Line 10"/>
            <p:cNvSpPr>
              <a:spLocks noChangeShapeType="1"/>
            </p:cNvSpPr>
            <p:nvPr/>
          </p:nvSpPr>
          <p:spPr bwMode="auto">
            <a:xfrm>
              <a:off x="289" y="3072"/>
              <a:ext cx="5136" cy="0"/>
            </a:xfrm>
            <a:prstGeom prst="line">
              <a:avLst/>
            </a:prstGeom>
            <a:noFill/>
            <a:ln w="76200">
              <a:solidFill>
                <a:srgbClr val="009900"/>
              </a:solidFill>
              <a:round/>
              <a:headEnd/>
              <a:tailEnd/>
            </a:ln>
          </p:spPr>
          <p:txBody>
            <a:bodyPr/>
            <a:lstStyle/>
            <a:p>
              <a:endParaRPr lang="en-US"/>
            </a:p>
          </p:txBody>
        </p:sp>
      </p:grpSp>
      <p:sp>
        <p:nvSpPr>
          <p:cNvPr id="18443" name="Rectangle 11"/>
          <p:cNvSpPr>
            <a:spLocks noChangeArrowheads="1"/>
          </p:cNvSpPr>
          <p:nvPr/>
        </p:nvSpPr>
        <p:spPr bwMode="auto">
          <a:xfrm>
            <a:off x="400050" y="2759075"/>
            <a:ext cx="8343900" cy="2041525"/>
          </a:xfrm>
          <a:prstGeom prst="rect">
            <a:avLst/>
          </a:prstGeom>
          <a:solidFill>
            <a:srgbClr val="99FF33"/>
          </a:solidFill>
          <a:ln w="76200" algn="ctr">
            <a:noFill/>
            <a:miter lim="800000"/>
            <a:headEnd/>
            <a:tailEnd/>
          </a:ln>
        </p:spPr>
        <p:txBody>
          <a:bodyPr>
            <a:spAutoFit/>
          </a:bodyPr>
          <a:lstStyle/>
          <a:p>
            <a:pPr algn="ctr"/>
            <a:r>
              <a:rPr lang="en-US" baseline="0"/>
              <a:t>Flow control refers to a set of procedures used to restrict  the amount of data</a:t>
            </a:r>
          </a:p>
          <a:p>
            <a:pPr algn="ctr"/>
            <a:r>
              <a:rPr lang="en-US" baseline="0"/>
              <a:t>that the sender can send  before</a:t>
            </a:r>
          </a:p>
          <a:p>
            <a:pPr algn="ctr"/>
            <a:r>
              <a:rPr lang="en-US" baseline="0"/>
              <a:t>waiting for acknowledgment.</a:t>
            </a:r>
          </a:p>
        </p:txBody>
      </p:sp>
      <p:grpSp>
        <p:nvGrpSpPr>
          <p:cNvPr id="3" name="Group 13"/>
          <p:cNvGrpSpPr>
            <a:grpSpLocks/>
          </p:cNvGrpSpPr>
          <p:nvPr/>
        </p:nvGrpSpPr>
        <p:grpSpPr bwMode="auto">
          <a:xfrm>
            <a:off x="457200" y="1981200"/>
            <a:ext cx="1143000" cy="566738"/>
            <a:chOff x="1200" y="1248"/>
            <a:chExt cx="720" cy="357"/>
          </a:xfrm>
        </p:grpSpPr>
        <p:pic>
          <p:nvPicPr>
            <p:cNvPr id="18445" name="Picture 14"/>
            <p:cNvPicPr>
              <a:picLocks noChangeAspect="1" noChangeArrowheads="1"/>
            </p:cNvPicPr>
            <p:nvPr/>
          </p:nvPicPr>
          <p:blipFill>
            <a:blip r:embed="rId3"/>
            <a:srcRect/>
            <a:stretch>
              <a:fillRect/>
            </a:stretch>
          </p:blipFill>
          <p:spPr bwMode="auto">
            <a:xfrm>
              <a:off x="1200" y="1248"/>
              <a:ext cx="720" cy="357"/>
            </a:xfrm>
            <a:prstGeom prst="rect">
              <a:avLst/>
            </a:prstGeom>
            <a:noFill/>
            <a:ln w="9525">
              <a:noFill/>
              <a:miter lim="800000"/>
              <a:headEnd/>
              <a:tailEnd/>
            </a:ln>
          </p:spPr>
        </p:pic>
        <p:sp>
          <p:nvSpPr>
            <p:cNvPr id="18446" name="Text Box 15"/>
            <p:cNvSpPr txBox="1">
              <a:spLocks noChangeArrowheads="1"/>
            </p:cNvSpPr>
            <p:nvPr/>
          </p:nvSpPr>
          <p:spPr bwMode="auto">
            <a:xfrm>
              <a:off x="1284" y="1248"/>
              <a:ext cx="551" cy="327"/>
            </a:xfrm>
            <a:prstGeom prst="rect">
              <a:avLst/>
            </a:prstGeom>
            <a:noFill/>
            <a:ln w="9525">
              <a:noFill/>
              <a:miter lim="800000"/>
              <a:headEnd/>
              <a:tailEnd/>
            </a:ln>
          </p:spPr>
          <p:txBody>
            <a:bodyPr wrap="none">
              <a:spAutoFit/>
            </a:bodyPr>
            <a:lstStyle/>
            <a:p>
              <a:r>
                <a:rPr lang="en-US" sz="2800" i="1" baseline="0">
                  <a:solidFill>
                    <a:schemeClr val="hlink"/>
                  </a:solidFill>
                  <a:latin typeface="Times New Roman" charset="0"/>
                </a:rPr>
                <a:t>Note</a:t>
              </a:r>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14400"/>
            <a:ext cx="8077200" cy="6001643"/>
          </a:xfrm>
          <a:prstGeom prst="rect">
            <a:avLst/>
          </a:prstGeom>
        </p:spPr>
        <p:txBody>
          <a:bodyPr wrap="square">
            <a:spAutoFit/>
          </a:bodyPr>
          <a:lstStyle/>
          <a:p>
            <a:r>
              <a:rPr lang="en-US" sz="3200" dirty="0" smtClean="0"/>
              <a:t>Two approaches are commonly used.</a:t>
            </a:r>
          </a:p>
          <a:p>
            <a:r>
              <a:rPr lang="en-US" sz="3200" dirty="0" smtClean="0"/>
              <a:t> In the first one, </a:t>
            </a:r>
            <a:r>
              <a:rPr lang="en-US" sz="3200" b="1" dirty="0" smtClean="0"/>
              <a:t>feedback-based flow control, the receiver </a:t>
            </a:r>
            <a:r>
              <a:rPr lang="en-US" sz="3200" dirty="0" smtClean="0"/>
              <a:t>sends back information to the sender giving it permission to send more data, or at least telling the sender how the receiver is doing.</a:t>
            </a:r>
          </a:p>
          <a:p>
            <a:r>
              <a:rPr lang="en-US" sz="3200" dirty="0" smtClean="0"/>
              <a:t> In the second one, </a:t>
            </a:r>
            <a:r>
              <a:rPr lang="en-US" sz="3200" b="1" dirty="0" smtClean="0"/>
              <a:t>rate-based flow control, the protocol has a built-in mechanism that limits the rate at which </a:t>
            </a:r>
            <a:r>
              <a:rPr lang="en-US" sz="3200" dirty="0" smtClean="0"/>
              <a:t>senders may transmit data, without using feedback from the receiver.</a:t>
            </a:r>
          </a:p>
          <a:p>
            <a:endParaRPr lang="en-US" sz="3200" dirty="0" smtClean="0"/>
          </a:p>
          <a:p>
            <a:r>
              <a:rPr lang="en-US" sz="3200" dirty="0" smtClean="0"/>
              <a:t>Nic cards</a:t>
            </a:r>
            <a:endParaRPr lang="en-US" sz="3200"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Slide Number Placeholder 1"/>
          <p:cNvSpPr>
            <a:spLocks noGrp="1"/>
          </p:cNvSpPr>
          <p:nvPr>
            <p:ph type="sldNum" sz="quarter" idx="12"/>
          </p:nvPr>
        </p:nvSpPr>
        <p:spPr>
          <a:noFill/>
        </p:spPr>
        <p:txBody>
          <a:bodyPr/>
          <a:lstStyle/>
          <a:p>
            <a:r>
              <a:rPr lang="en-US" smtClean="0"/>
              <a:t>11.</a:t>
            </a:r>
            <a:fld id="{183697F8-E41B-4C11-8385-1E54A3551AB5}" type="slidenum">
              <a:rPr lang="en-US" smtClean="0"/>
              <a:pPr/>
              <a:t>92</a:t>
            </a:fld>
            <a:endParaRPr lang="en-US" smtClean="0"/>
          </a:p>
        </p:txBody>
      </p:sp>
      <p:sp>
        <p:nvSpPr>
          <p:cNvPr id="56525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charset="0"/>
            </a:endParaRPr>
          </a:p>
        </p:txBody>
      </p:sp>
      <p:sp>
        <p:nvSpPr>
          <p:cNvPr id="19460" name="Text Box 3"/>
          <p:cNvSpPr txBox="1">
            <a:spLocks noChangeArrowheads="1"/>
          </p:cNvSpPr>
          <p:nvPr/>
        </p:nvSpPr>
        <p:spPr bwMode="auto">
          <a:xfrm>
            <a:off x="228600" y="406400"/>
            <a:ext cx="8012113" cy="584200"/>
          </a:xfrm>
          <a:prstGeom prst="rect">
            <a:avLst/>
          </a:prstGeom>
          <a:noFill/>
          <a:ln w="9525">
            <a:noFill/>
            <a:miter lim="800000"/>
            <a:headEnd/>
            <a:tailEnd/>
          </a:ln>
        </p:spPr>
        <p:txBody>
          <a:bodyPr wrap="none">
            <a:spAutoFit/>
          </a:bodyPr>
          <a:lstStyle/>
          <a:p>
            <a:r>
              <a:rPr lang="en-US" baseline="0"/>
              <a:t>ERROR DETECTION AND CORRECTION</a:t>
            </a:r>
          </a:p>
        </p:txBody>
      </p:sp>
      <p:sp>
        <p:nvSpPr>
          <p:cNvPr id="19461"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charset="0"/>
            </a:endParaRPr>
          </a:p>
        </p:txBody>
      </p:sp>
      <p:sp>
        <p:nvSpPr>
          <p:cNvPr id="565253" name="Rectangle 5"/>
          <p:cNvSpPr>
            <a:spLocks noChangeArrowheads="1"/>
          </p:cNvSpPr>
          <p:nvPr/>
        </p:nvSpPr>
        <p:spPr bwMode="auto">
          <a:xfrm>
            <a:off x="228600" y="1447800"/>
            <a:ext cx="8915400" cy="1816100"/>
          </a:xfrm>
          <a:prstGeom prst="rect">
            <a:avLst/>
          </a:prstGeom>
          <a:noFill/>
          <a:ln w="9525">
            <a:noFill/>
            <a:miter lim="800000"/>
            <a:headEnd/>
            <a:tailEnd/>
          </a:ln>
          <a:effectLst/>
        </p:spPr>
        <p:txBody>
          <a:bodyPr anchor="ctr">
            <a:spAutoFit/>
          </a:bodyPr>
          <a:lstStyle/>
          <a:p>
            <a:pPr>
              <a:defRPr/>
            </a:pPr>
            <a:r>
              <a:rPr lang="en-US" sz="2800" i="1" baseline="0" dirty="0"/>
              <a:t>Types of errors:-</a:t>
            </a:r>
          </a:p>
          <a:p>
            <a:pPr>
              <a:defRPr/>
            </a:pPr>
            <a:r>
              <a:rPr lang="en-US" sz="2800" baseline="0" dirty="0"/>
              <a:t>1. </a:t>
            </a:r>
            <a:r>
              <a:rPr lang="en-US" sz="2800" i="1" baseline="0" dirty="0">
                <a:solidFill>
                  <a:srgbClr val="FF0000"/>
                </a:solidFill>
              </a:rPr>
              <a:t>Single bit error: </a:t>
            </a:r>
            <a:r>
              <a:rPr lang="en-US" sz="2800" i="1" baseline="0" dirty="0"/>
              <a:t>The term single-bit error means that only one bit of a given data </a:t>
            </a:r>
            <a:r>
              <a:rPr lang="en-US" sz="2800" baseline="0" dirty="0"/>
              <a:t>unit is changed from 0 to 1 or 1 to 0.</a:t>
            </a:r>
            <a:endParaRPr lang="en-US" sz="2800" i="1" baseline="0" dirty="0">
              <a:effectLst>
                <a:outerShdw blurRad="38100" dist="38100" dir="2700000" algn="tl">
                  <a:srgbClr val="C0C0C0"/>
                </a:outerShdw>
              </a:effectLst>
              <a:latin typeface="Times New Roman" charset="0"/>
            </a:endParaRPr>
          </a:p>
        </p:txBody>
      </p:sp>
      <p:pic>
        <p:nvPicPr>
          <p:cNvPr id="19463" name="Picture 2"/>
          <p:cNvPicPr>
            <a:picLocks noChangeAspect="1" noChangeArrowheads="1"/>
          </p:cNvPicPr>
          <p:nvPr/>
        </p:nvPicPr>
        <p:blipFill>
          <a:blip r:embed="rId3"/>
          <a:srcRect/>
          <a:stretch>
            <a:fillRect/>
          </a:stretch>
        </p:blipFill>
        <p:spPr bwMode="auto">
          <a:xfrm>
            <a:off x="762000" y="3276600"/>
            <a:ext cx="6934200" cy="2362200"/>
          </a:xfrm>
          <a:prstGeom prst="rect">
            <a:avLst/>
          </a:prstGeom>
          <a:noFill/>
          <a:ln w="9525">
            <a:noFill/>
            <a:miter lim="800000"/>
            <a:headEnd/>
            <a:tailEnd/>
          </a:ln>
        </p:spPr>
      </p:pic>
      <p:sp>
        <p:nvSpPr>
          <p:cNvPr id="19464" name="Rectangle 7"/>
          <p:cNvSpPr>
            <a:spLocks noChangeArrowheads="1"/>
          </p:cNvSpPr>
          <p:nvPr/>
        </p:nvSpPr>
        <p:spPr bwMode="auto">
          <a:xfrm>
            <a:off x="457200" y="5257800"/>
            <a:ext cx="8686800" cy="954088"/>
          </a:xfrm>
          <a:prstGeom prst="rect">
            <a:avLst/>
          </a:prstGeom>
          <a:noFill/>
          <a:ln w="9525">
            <a:noFill/>
            <a:miter lim="800000"/>
            <a:headEnd/>
            <a:tailEnd/>
          </a:ln>
        </p:spPr>
        <p:txBody>
          <a:bodyPr>
            <a:spAutoFit/>
          </a:bodyPr>
          <a:lstStyle/>
          <a:p>
            <a:r>
              <a:rPr lang="en-US" sz="2800" baseline="0"/>
              <a:t>Single bit error can happen only when we are sending data using parallel transmission.</a:t>
            </a:r>
            <a:endParaRPr lang="en-US" sz="280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Slide Number Placeholder 1"/>
          <p:cNvSpPr>
            <a:spLocks noGrp="1"/>
          </p:cNvSpPr>
          <p:nvPr>
            <p:ph type="sldNum" sz="quarter" idx="12"/>
          </p:nvPr>
        </p:nvSpPr>
        <p:spPr>
          <a:noFill/>
        </p:spPr>
        <p:txBody>
          <a:bodyPr/>
          <a:lstStyle/>
          <a:p>
            <a:r>
              <a:rPr lang="en-US" smtClean="0"/>
              <a:t>11.</a:t>
            </a:r>
            <a:fld id="{B9B04B6E-758D-4CDA-B37A-C376B2F315D8}" type="slidenum">
              <a:rPr lang="en-US" smtClean="0"/>
              <a:pPr/>
              <a:t>93</a:t>
            </a:fld>
            <a:endParaRPr lang="en-US" smtClean="0"/>
          </a:p>
        </p:txBody>
      </p:sp>
      <p:sp>
        <p:nvSpPr>
          <p:cNvPr id="56525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charset="0"/>
            </a:endParaRPr>
          </a:p>
        </p:txBody>
      </p:sp>
      <p:sp>
        <p:nvSpPr>
          <p:cNvPr id="20484" name="Text Box 3"/>
          <p:cNvSpPr txBox="1">
            <a:spLocks noChangeArrowheads="1"/>
          </p:cNvSpPr>
          <p:nvPr/>
        </p:nvSpPr>
        <p:spPr bwMode="auto">
          <a:xfrm>
            <a:off x="228600" y="406400"/>
            <a:ext cx="8012113" cy="584200"/>
          </a:xfrm>
          <a:prstGeom prst="rect">
            <a:avLst/>
          </a:prstGeom>
          <a:noFill/>
          <a:ln w="9525">
            <a:noFill/>
            <a:miter lim="800000"/>
            <a:headEnd/>
            <a:tailEnd/>
          </a:ln>
        </p:spPr>
        <p:txBody>
          <a:bodyPr wrap="none">
            <a:spAutoFit/>
          </a:bodyPr>
          <a:lstStyle/>
          <a:p>
            <a:r>
              <a:rPr lang="en-US" baseline="0"/>
              <a:t>ERROR DETECTION AND CORRECTION</a:t>
            </a:r>
          </a:p>
        </p:txBody>
      </p:sp>
      <p:sp>
        <p:nvSpPr>
          <p:cNvPr id="20485"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charset="0"/>
            </a:endParaRPr>
          </a:p>
        </p:txBody>
      </p:sp>
      <p:sp>
        <p:nvSpPr>
          <p:cNvPr id="565253" name="Rectangle 5"/>
          <p:cNvSpPr>
            <a:spLocks noChangeArrowheads="1"/>
          </p:cNvSpPr>
          <p:nvPr/>
        </p:nvSpPr>
        <p:spPr bwMode="auto">
          <a:xfrm>
            <a:off x="0" y="1752600"/>
            <a:ext cx="8839200" cy="1816100"/>
          </a:xfrm>
          <a:prstGeom prst="rect">
            <a:avLst/>
          </a:prstGeom>
          <a:noFill/>
          <a:ln w="9525">
            <a:noFill/>
            <a:miter lim="800000"/>
            <a:headEnd/>
            <a:tailEnd/>
          </a:ln>
          <a:effectLst/>
        </p:spPr>
        <p:txBody>
          <a:bodyPr anchor="ctr">
            <a:spAutoFit/>
          </a:bodyPr>
          <a:lstStyle/>
          <a:p>
            <a:pPr>
              <a:defRPr/>
            </a:pPr>
            <a:r>
              <a:rPr lang="en-US" sz="2800" baseline="0" dirty="0"/>
              <a:t>2. </a:t>
            </a:r>
            <a:r>
              <a:rPr lang="en-US" sz="2800" i="1" baseline="0" dirty="0">
                <a:solidFill>
                  <a:srgbClr val="FF0000"/>
                </a:solidFill>
              </a:rPr>
              <a:t>Burst error</a:t>
            </a:r>
            <a:r>
              <a:rPr lang="en-US" sz="2800" i="1" baseline="0" dirty="0"/>
              <a:t>: The term burst error means that two or more bits in the data unit have </a:t>
            </a:r>
            <a:r>
              <a:rPr lang="en-US" sz="2800" baseline="0" dirty="0"/>
              <a:t>changed from 1 to 0 or 0 to 1. Burst error is most likely to occur in a serial transmission.</a:t>
            </a:r>
            <a:endParaRPr lang="en-US" sz="2800" i="1" baseline="0" dirty="0">
              <a:effectLst>
                <a:outerShdw blurRad="38100" dist="38100" dir="2700000" algn="tl">
                  <a:srgbClr val="C0C0C0"/>
                </a:outerShdw>
              </a:effectLst>
              <a:latin typeface="Times New Roman" charset="0"/>
            </a:endParaRPr>
          </a:p>
        </p:txBody>
      </p:sp>
      <p:pic>
        <p:nvPicPr>
          <p:cNvPr id="20487" name="Picture 2"/>
          <p:cNvPicPr>
            <a:picLocks noChangeAspect="1" noChangeArrowheads="1"/>
          </p:cNvPicPr>
          <p:nvPr/>
        </p:nvPicPr>
        <p:blipFill>
          <a:blip r:embed="rId3"/>
          <a:srcRect/>
          <a:stretch>
            <a:fillRect/>
          </a:stretch>
        </p:blipFill>
        <p:spPr bwMode="auto">
          <a:xfrm>
            <a:off x="1447800" y="3581400"/>
            <a:ext cx="6172200"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r>
              <a:rPr lang="en-US" dirty="0" smtClean="0"/>
              <a:t>Redundancy</a:t>
            </a:r>
          </a:p>
          <a:p>
            <a:r>
              <a:rPr lang="en-US" dirty="0" smtClean="0"/>
              <a:t>To be able to detect or correct errors, we need to send some extra bits with our data. These redundant bits are added by the sender and removed by the receiver.</a:t>
            </a:r>
          </a:p>
          <a:p>
            <a:r>
              <a:rPr lang="en-US" dirty="0" smtClean="0"/>
              <a:t> Their presence allows the receiver to detect or correct corrupted bits.</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smtClean="0"/>
              <a:t>Detection Versus Correction</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smtClean="0"/>
              <a:t>The correction of errors is more difficult than the detection. In error detection, we are looking only to see if any error has occurred.</a:t>
            </a:r>
          </a:p>
          <a:p>
            <a:r>
              <a:rPr lang="en-US" dirty="0" smtClean="0"/>
              <a:t>In error correction, we need to know the exact number of bits that are corrupted and more importantly, their location in the message. </a:t>
            </a:r>
          </a:p>
          <a:p>
            <a:r>
              <a:rPr lang="en-US" dirty="0" smtClean="0"/>
              <a:t>The number of the errors and the size of the message are important factors.</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Forward Error Correction Versus Retransmission</a:t>
            </a:r>
            <a:br>
              <a:rPr lang="en-US" dirty="0" smtClean="0"/>
            </a:br>
            <a:endParaRPr lang="en-US" dirty="0"/>
          </a:p>
        </p:txBody>
      </p:sp>
      <p:sp>
        <p:nvSpPr>
          <p:cNvPr id="3" name="Content Placeholder 2"/>
          <p:cNvSpPr>
            <a:spLocks noGrp="1"/>
          </p:cNvSpPr>
          <p:nvPr>
            <p:ph idx="1"/>
          </p:nvPr>
        </p:nvSpPr>
        <p:spPr>
          <a:xfrm>
            <a:off x="457200" y="1600200"/>
            <a:ext cx="8458200" cy="4525963"/>
          </a:xfrm>
        </p:spPr>
        <p:txBody>
          <a:bodyPr>
            <a:normAutofit/>
          </a:bodyPr>
          <a:lstStyle/>
          <a:p>
            <a:r>
              <a:rPr lang="en-US" dirty="0" smtClean="0"/>
              <a:t>There are two main methods of error correction. Forward error correction is the process in which the receiver tries to guess the message by using redundant bits.</a:t>
            </a:r>
          </a:p>
          <a:p>
            <a:r>
              <a:rPr lang="en-US" dirty="0" smtClean="0"/>
              <a:t> This is possible, as we see later, if the number of errors is small. Correction by retransmission is a technique in which the receiver detects the occurrence of an error and asks the sender to resend the message.</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Slide Number Placeholder 1"/>
          <p:cNvSpPr>
            <a:spLocks noGrp="1"/>
          </p:cNvSpPr>
          <p:nvPr>
            <p:ph type="sldNum" sz="quarter" idx="12"/>
          </p:nvPr>
        </p:nvSpPr>
        <p:spPr>
          <a:noFill/>
        </p:spPr>
        <p:txBody>
          <a:bodyPr/>
          <a:lstStyle/>
          <a:p>
            <a:r>
              <a:rPr lang="en-US" smtClean="0"/>
              <a:t>11.</a:t>
            </a:r>
            <a:fld id="{6EA60251-DE7B-4008-9436-0990B7AFB98F}" type="slidenum">
              <a:rPr lang="en-US" smtClean="0"/>
              <a:pPr/>
              <a:t>97</a:t>
            </a:fld>
            <a:endParaRPr lang="en-US" smtClean="0"/>
          </a:p>
        </p:txBody>
      </p:sp>
      <p:sp>
        <p:nvSpPr>
          <p:cNvPr id="56525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charset="0"/>
            </a:endParaRPr>
          </a:p>
        </p:txBody>
      </p:sp>
      <p:sp>
        <p:nvSpPr>
          <p:cNvPr id="21508" name="Text Box 3"/>
          <p:cNvSpPr txBox="1">
            <a:spLocks noChangeArrowheads="1"/>
          </p:cNvSpPr>
          <p:nvPr/>
        </p:nvSpPr>
        <p:spPr bwMode="auto">
          <a:xfrm>
            <a:off x="228600" y="406400"/>
            <a:ext cx="4287838" cy="584200"/>
          </a:xfrm>
          <a:prstGeom prst="rect">
            <a:avLst/>
          </a:prstGeom>
          <a:noFill/>
          <a:ln w="9525">
            <a:noFill/>
            <a:miter lim="800000"/>
            <a:headEnd/>
            <a:tailEnd/>
          </a:ln>
        </p:spPr>
        <p:txBody>
          <a:bodyPr wrap="none">
            <a:spAutoFit/>
          </a:bodyPr>
          <a:lstStyle/>
          <a:p>
            <a:r>
              <a:rPr lang="en-US" baseline="0"/>
              <a:t>ERROR DETECTION</a:t>
            </a:r>
          </a:p>
        </p:txBody>
      </p:sp>
      <p:sp>
        <p:nvSpPr>
          <p:cNvPr id="21509"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charset="0"/>
            </a:endParaRPr>
          </a:p>
        </p:txBody>
      </p:sp>
      <p:sp>
        <p:nvSpPr>
          <p:cNvPr id="565253" name="Rectangle 5"/>
          <p:cNvSpPr>
            <a:spLocks noChangeArrowheads="1"/>
          </p:cNvSpPr>
          <p:nvPr/>
        </p:nvSpPr>
        <p:spPr bwMode="auto">
          <a:xfrm>
            <a:off x="228600" y="1143000"/>
            <a:ext cx="8305800" cy="4401205"/>
          </a:xfrm>
          <a:prstGeom prst="rect">
            <a:avLst/>
          </a:prstGeom>
          <a:noFill/>
          <a:ln w="9525">
            <a:noFill/>
            <a:miter lim="800000"/>
            <a:headEnd/>
            <a:tailEnd/>
          </a:ln>
          <a:effectLst/>
        </p:spPr>
        <p:txBody>
          <a:bodyPr wrap="square" anchor="ctr">
            <a:spAutoFit/>
          </a:bodyPr>
          <a:lstStyle/>
          <a:p>
            <a:pPr>
              <a:buFont typeface="Wingdings" pitchFamily="2" charset="2"/>
              <a:buChar char="Ø"/>
              <a:defRPr/>
            </a:pPr>
            <a:r>
              <a:rPr lang="en-US" sz="2800" baseline="0" dirty="0"/>
              <a:t> The error detection uses the concept of redundancy, which means adding extra bits for</a:t>
            </a:r>
          </a:p>
          <a:p>
            <a:pPr>
              <a:defRPr/>
            </a:pPr>
            <a:r>
              <a:rPr lang="en-US" sz="2800" baseline="0" dirty="0"/>
              <a:t>detecting errors at the destination. </a:t>
            </a:r>
          </a:p>
          <a:p>
            <a:pPr>
              <a:buFont typeface="Wingdings" pitchFamily="2" charset="2"/>
              <a:buChar char="Ø"/>
              <a:defRPr/>
            </a:pPr>
            <a:r>
              <a:rPr lang="en-US" sz="2800" baseline="0" dirty="0"/>
              <a:t> They are discarded as soon as the accuracy of the transmission has been determined.</a:t>
            </a:r>
          </a:p>
          <a:p>
            <a:r>
              <a:rPr lang="en-US" sz="2800" dirty="0" smtClean="0"/>
              <a:t>Three different error-detecting codes. They are all linear, systematic block codes:</a:t>
            </a:r>
          </a:p>
          <a:p>
            <a:r>
              <a:rPr lang="en-US" sz="2800" dirty="0" smtClean="0"/>
              <a:t>1. Parity.</a:t>
            </a:r>
          </a:p>
          <a:p>
            <a:r>
              <a:rPr lang="en-US" sz="2800" dirty="0" smtClean="0"/>
              <a:t>2. Checksums.</a:t>
            </a:r>
          </a:p>
          <a:p>
            <a:r>
              <a:rPr lang="en-US" sz="2800" dirty="0" smtClean="0"/>
              <a:t>3. Cyclic Redundancy Checks (CRCs).</a:t>
            </a:r>
            <a:endParaRPr lang="en-US" sz="2800" i="1" baseline="0" dirty="0">
              <a:effectLst>
                <a:outerShdw blurRad="38100" dist="38100" dir="2700000" algn="tl">
                  <a:srgbClr val="C0C0C0"/>
                </a:outerShdw>
              </a:effectLst>
              <a:latin typeface="Times New Roman"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Parity check</a:t>
            </a:r>
            <a:endParaRPr lang="en-US" dirty="0"/>
          </a:p>
        </p:txBody>
      </p:sp>
      <p:sp>
        <p:nvSpPr>
          <p:cNvPr id="4" name="Content Placeholder 3"/>
          <p:cNvSpPr>
            <a:spLocks noGrp="1"/>
          </p:cNvSpPr>
          <p:nvPr>
            <p:ph idx="1"/>
          </p:nvPr>
        </p:nvSpPr>
        <p:spPr/>
        <p:txBody>
          <a:bodyPr/>
          <a:lstStyle/>
          <a:p>
            <a:pPr>
              <a:lnSpc>
                <a:spcPct val="90000"/>
              </a:lnSpc>
            </a:pPr>
            <a:r>
              <a:rPr lang="en-GB" sz="2800" dirty="0" smtClean="0"/>
              <a:t>Odd parity:</a:t>
            </a:r>
          </a:p>
          <a:p>
            <a:pPr lvl="1">
              <a:lnSpc>
                <a:spcPct val="90000"/>
              </a:lnSpc>
            </a:pPr>
            <a:r>
              <a:rPr lang="en-GB" sz="2400" dirty="0" smtClean="0"/>
              <a:t>The number of 1-bit must add up to an odd number</a:t>
            </a:r>
          </a:p>
          <a:p>
            <a:pPr>
              <a:lnSpc>
                <a:spcPct val="90000"/>
              </a:lnSpc>
            </a:pPr>
            <a:r>
              <a:rPr lang="en-GB" sz="2800" dirty="0" smtClean="0"/>
              <a:t>Even parity:</a:t>
            </a:r>
          </a:p>
          <a:p>
            <a:pPr lvl="1">
              <a:lnSpc>
                <a:spcPct val="90000"/>
              </a:lnSpc>
            </a:pPr>
            <a:r>
              <a:rPr lang="en-GB" sz="2400" dirty="0" smtClean="0"/>
              <a:t>The number of 1-bit must add up to an even number</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r>
              <a:rPr lang="en-US"/>
              <a:t>Parity Bit</a:t>
            </a:r>
          </a:p>
        </p:txBody>
      </p:sp>
      <p:sp>
        <p:nvSpPr>
          <p:cNvPr id="6147" name="Rectangle 3"/>
          <p:cNvSpPr>
            <a:spLocks noGrp="1" noChangeArrowheads="1"/>
          </p:cNvSpPr>
          <p:nvPr>
            <p:ph type="body" idx="4294967295"/>
          </p:nvPr>
        </p:nvSpPr>
        <p:spPr>
          <a:xfrm>
            <a:off x="0" y="2133600"/>
            <a:ext cx="7772400" cy="4419600"/>
          </a:xfrm>
        </p:spPr>
        <p:txBody>
          <a:bodyPr/>
          <a:lstStyle/>
          <a:p>
            <a:pPr>
              <a:lnSpc>
                <a:spcPct val="90000"/>
              </a:lnSpc>
            </a:pPr>
            <a:r>
              <a:rPr lang="en-US" sz="2800"/>
              <a:t>A single bit is appended to each data chunk</a:t>
            </a:r>
          </a:p>
          <a:p>
            <a:pPr lvl="1">
              <a:lnSpc>
                <a:spcPct val="90000"/>
              </a:lnSpc>
            </a:pPr>
            <a:r>
              <a:rPr lang="en-US" sz="2400"/>
              <a:t>makes the number of 1 bits even/odd</a:t>
            </a:r>
          </a:p>
          <a:p>
            <a:pPr>
              <a:lnSpc>
                <a:spcPct val="90000"/>
              </a:lnSpc>
            </a:pPr>
            <a:r>
              <a:rPr lang="en-US" sz="2800"/>
              <a:t>Example: even parity</a:t>
            </a:r>
          </a:p>
          <a:p>
            <a:pPr lvl="1">
              <a:lnSpc>
                <a:spcPct val="90000"/>
              </a:lnSpc>
            </a:pPr>
            <a:r>
              <a:rPr lang="en-US" sz="2400">
                <a:latin typeface="Courier New" pitchFamily="49" charset="0"/>
              </a:rPr>
              <a:t>1000000(1) </a:t>
            </a:r>
          </a:p>
          <a:p>
            <a:pPr lvl="1">
              <a:lnSpc>
                <a:spcPct val="90000"/>
              </a:lnSpc>
            </a:pPr>
            <a:r>
              <a:rPr lang="en-US" sz="2400">
                <a:latin typeface="Courier New" pitchFamily="49" charset="0"/>
              </a:rPr>
              <a:t>1111101(0)</a:t>
            </a:r>
          </a:p>
          <a:p>
            <a:pPr lvl="1">
              <a:lnSpc>
                <a:spcPct val="90000"/>
              </a:lnSpc>
            </a:pPr>
            <a:r>
              <a:rPr lang="en-US" sz="2400">
                <a:latin typeface="Courier New" pitchFamily="49" charset="0"/>
              </a:rPr>
              <a:t>1001001(1) </a:t>
            </a:r>
          </a:p>
          <a:p>
            <a:pPr>
              <a:lnSpc>
                <a:spcPct val="90000"/>
              </a:lnSpc>
            </a:pPr>
            <a:r>
              <a:rPr lang="en-US" sz="2800"/>
              <a:t>Example: odd parity</a:t>
            </a:r>
          </a:p>
          <a:p>
            <a:pPr lvl="1">
              <a:lnSpc>
                <a:spcPct val="90000"/>
              </a:lnSpc>
            </a:pPr>
            <a:r>
              <a:rPr lang="en-US" sz="2400">
                <a:latin typeface="Courier New" pitchFamily="49" charset="0"/>
              </a:rPr>
              <a:t>1000000(0) </a:t>
            </a:r>
          </a:p>
          <a:p>
            <a:pPr lvl="1">
              <a:lnSpc>
                <a:spcPct val="90000"/>
              </a:lnSpc>
            </a:pPr>
            <a:r>
              <a:rPr lang="en-US" sz="2400">
                <a:latin typeface="Courier New" pitchFamily="49" charset="0"/>
              </a:rPr>
              <a:t>1111101(1)</a:t>
            </a:r>
          </a:p>
          <a:p>
            <a:pPr lvl="1">
              <a:lnSpc>
                <a:spcPct val="90000"/>
              </a:lnSpc>
            </a:pPr>
            <a:r>
              <a:rPr lang="en-US" sz="2400">
                <a:latin typeface="Courier New" pitchFamily="49" charset="0"/>
              </a:rPr>
              <a:t>1001001(0) </a:t>
            </a:r>
          </a:p>
          <a:p>
            <a:pPr lvl="1">
              <a:lnSpc>
                <a:spcPct val="90000"/>
              </a:lnSpc>
              <a:buFont typeface="Wingdings" pitchFamily="2" charset="2"/>
              <a:buNone/>
            </a:pPr>
            <a:endParaRPr lang="en-US" sz="2400">
              <a:latin typeface="Courier New" pitchFamily="49" charset="0"/>
            </a:endParaRPr>
          </a:p>
          <a:p>
            <a:pPr lvl="1">
              <a:lnSpc>
                <a:spcPct val="90000"/>
              </a:lnSpc>
              <a:buFont typeface="Wingdings" pitchFamily="2" charset="2"/>
              <a:buNone/>
            </a:pPr>
            <a:endParaRPr lang="en-US" sz="2400">
              <a:latin typeface="Courier New" pitchFamily="49"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inalpptgits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thesis 2</Template>
  <TotalTime>1943</TotalTime>
  <Words>7034</Words>
  <Application>Microsoft Office PowerPoint</Application>
  <PresentationFormat>On-screen Show (4:3)</PresentationFormat>
  <Paragraphs>940</Paragraphs>
  <Slides>255</Slides>
  <Notes>103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255</vt:i4>
      </vt:variant>
    </vt:vector>
  </HeadingPairs>
  <TitlesOfParts>
    <vt:vector size="257" baseType="lpstr">
      <vt:lpstr>finalpptgits1</vt:lpstr>
      <vt:lpstr>Image</vt:lpstr>
      <vt:lpstr>Slide 1</vt:lpstr>
      <vt:lpstr>Computer Networks</vt:lpstr>
      <vt:lpstr>Fig: computer network</vt:lpstr>
      <vt:lpstr>Slide 4</vt:lpstr>
      <vt:lpstr>Slide 5</vt:lpstr>
      <vt:lpstr>Slide 6</vt:lpstr>
      <vt:lpstr>Slide 7</vt:lpstr>
      <vt:lpstr>Uses of Computer Networks</vt:lpstr>
      <vt:lpstr>Applications of Networks</vt:lpstr>
      <vt:lpstr>Business Applications (1)</vt:lpstr>
      <vt:lpstr>Business Applications (2)</vt:lpstr>
      <vt:lpstr>Home Applications (1)</vt:lpstr>
      <vt:lpstr>Home Applications (2)</vt:lpstr>
      <vt:lpstr>Mobile Users</vt:lpstr>
      <vt:lpstr>Social Issues</vt:lpstr>
      <vt:lpstr>Network Hardware</vt:lpstr>
      <vt:lpstr>Slide 17</vt:lpstr>
      <vt:lpstr>Slide 18</vt:lpstr>
      <vt:lpstr>Slide 19</vt:lpstr>
      <vt:lpstr>categories</vt:lpstr>
      <vt:lpstr>Types </vt:lpstr>
      <vt:lpstr>Slide 22</vt:lpstr>
      <vt:lpstr>Personal area networks </vt:lpstr>
      <vt:lpstr>Slide 24</vt:lpstr>
      <vt:lpstr>Local Area Networks</vt:lpstr>
      <vt:lpstr>Slide 26</vt:lpstr>
      <vt:lpstr>Slide 27</vt:lpstr>
      <vt:lpstr>Slide 28</vt:lpstr>
      <vt:lpstr>Slide 29</vt:lpstr>
      <vt:lpstr>Metropolitan Area Networks</vt:lpstr>
      <vt:lpstr>Slide 31</vt:lpstr>
      <vt:lpstr>Wide Area Networks (1)</vt:lpstr>
      <vt:lpstr>Wide Area Networks (2)</vt:lpstr>
      <vt:lpstr>Wide Area Networks (3)</vt:lpstr>
      <vt:lpstr>Internetworks</vt:lpstr>
      <vt:lpstr>Slide 36</vt:lpstr>
      <vt:lpstr>Slide 37</vt:lpstr>
      <vt:lpstr>Ring Topology</vt:lpstr>
      <vt:lpstr>Mesh Topology</vt:lpstr>
      <vt:lpstr>Simplified Network Model</vt:lpstr>
      <vt:lpstr>Network Software</vt:lpstr>
      <vt:lpstr>Protocols</vt:lpstr>
      <vt:lpstr>Protocol Architecture</vt:lpstr>
      <vt:lpstr>Protocol Hierarchies (1)</vt:lpstr>
      <vt:lpstr>Slide 45</vt:lpstr>
      <vt:lpstr>Slide 46</vt:lpstr>
      <vt:lpstr>Slide 47</vt:lpstr>
      <vt:lpstr>Connection-Oriented Versus  Connectionless Service</vt:lpstr>
      <vt:lpstr>Service Primitives (operations)</vt:lpstr>
      <vt:lpstr>Service Primitives</vt:lpstr>
      <vt:lpstr>The Relationship of Services to Protocols</vt:lpstr>
      <vt:lpstr>Slide 52</vt:lpstr>
      <vt:lpstr>Reference Models</vt:lpstr>
      <vt:lpstr>The OSI Reference Model</vt:lpstr>
      <vt:lpstr>The OSI Reference Model</vt:lpstr>
      <vt:lpstr>OSI Reference Model Layers</vt:lpstr>
      <vt:lpstr>Physical (Layer 1) </vt:lpstr>
      <vt:lpstr>Data Link (Layer 2) </vt:lpstr>
      <vt:lpstr>Network (Layer 3) </vt:lpstr>
      <vt:lpstr>Slide 60</vt:lpstr>
      <vt:lpstr>Session (Layer 5) </vt:lpstr>
      <vt:lpstr>Presentation (Layer 6) </vt:lpstr>
      <vt:lpstr>Slide 63</vt:lpstr>
      <vt:lpstr>Data Flow in the OSI Model</vt:lpstr>
      <vt:lpstr>The TCP/IP Reference Model Layers</vt:lpstr>
      <vt:lpstr>The TCP/IP Reference Model (1)</vt:lpstr>
      <vt:lpstr>The TCP/IP Reference Model (2)</vt:lpstr>
      <vt:lpstr>Slide 68</vt:lpstr>
      <vt:lpstr>The Model Used in this Book</vt:lpstr>
      <vt:lpstr>Comparison of the OSI and  TCP/IP Reference Models</vt:lpstr>
      <vt:lpstr>Critique of the OSI Model and Protocols</vt:lpstr>
      <vt:lpstr>OSI Model Bad Timing</vt:lpstr>
      <vt:lpstr>Example Networks</vt:lpstr>
      <vt:lpstr>NOVELL NETWARE</vt:lpstr>
      <vt:lpstr>Slide 75</vt:lpstr>
      <vt:lpstr>The Data Link Layer</vt:lpstr>
      <vt:lpstr>Slide 77</vt:lpstr>
      <vt:lpstr>Data Link Layer Design Issues</vt:lpstr>
      <vt:lpstr>Slide 79</vt:lpstr>
      <vt:lpstr>Packets and Frames</vt:lpstr>
      <vt:lpstr>Network Layer Services</vt:lpstr>
      <vt:lpstr>Possible Services Offered</vt:lpstr>
      <vt:lpstr>Framing Methods</vt:lpstr>
      <vt:lpstr>Framing (1)</vt:lpstr>
      <vt:lpstr>Framing (2)</vt:lpstr>
      <vt:lpstr>Slide 86</vt:lpstr>
      <vt:lpstr>Framing (3)</vt:lpstr>
      <vt:lpstr>Slide 88</vt:lpstr>
      <vt:lpstr>Slide 89</vt:lpstr>
      <vt:lpstr>Slide 90</vt:lpstr>
      <vt:lpstr>Slide 91</vt:lpstr>
      <vt:lpstr>Slide 92</vt:lpstr>
      <vt:lpstr>Slide 93</vt:lpstr>
      <vt:lpstr>Slide 94</vt:lpstr>
      <vt:lpstr>Detection Versus Correction </vt:lpstr>
      <vt:lpstr>Forward Error Correction Versus Retransmission </vt:lpstr>
      <vt:lpstr>Slide 97</vt:lpstr>
      <vt:lpstr>Parity check</vt:lpstr>
      <vt:lpstr>Parity Bit</vt:lpstr>
      <vt:lpstr>CRC</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LAPB</vt:lpstr>
      <vt:lpstr>LAPD</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Error Detection Codes (1)</vt:lpstr>
      <vt:lpstr>Error Detection Codes (2)</vt:lpstr>
      <vt:lpstr>Error Detection Codes (3)</vt:lpstr>
      <vt:lpstr>Error-Detecting Codes (1)</vt:lpstr>
      <vt:lpstr>Error-Detecting Codes (2)</vt:lpstr>
      <vt:lpstr>Error-Detecting Codes (3)</vt:lpstr>
      <vt:lpstr>Elementary Data Link Protocols (1)</vt:lpstr>
      <vt:lpstr>Elementary Data Link Protocols (2)</vt:lpstr>
      <vt:lpstr>Elementary Data Link Protocols (3)</vt:lpstr>
      <vt:lpstr>Elementary Data Link Protocols (4)</vt:lpstr>
      <vt:lpstr>Elementary Data Link Protocols (5)</vt:lpstr>
      <vt:lpstr>Utopian Simplex Protocol (1)</vt:lpstr>
      <vt:lpstr>Utopian Simplex Protocol (2)</vt:lpstr>
      <vt:lpstr>Simplex Stop-and-Wait Protocol  for a Noisy Channel (1)</vt:lpstr>
      <vt:lpstr>Simplex Stop-and-Wait Protocol  for a Noisy Channel (2)</vt:lpstr>
      <vt:lpstr>Sliding Window Protocols (1)</vt:lpstr>
      <vt:lpstr>Sliding Window Protocols (2)</vt:lpstr>
      <vt:lpstr>Sliding Window Protocols (3)</vt:lpstr>
      <vt:lpstr>Sliding Window Protocols (4)</vt:lpstr>
      <vt:lpstr>Sliding Window Protocols (5)</vt:lpstr>
      <vt:lpstr>One-Bit Sliding Window Protocol (1)</vt:lpstr>
      <vt:lpstr>One-Bit Sliding Window Protocol (2)</vt:lpstr>
      <vt:lpstr>One-Bit Sliding Window Protocol (3)</vt:lpstr>
      <vt:lpstr>One-Bit Sliding Window Protocol (4)</vt:lpstr>
      <vt:lpstr>Protocol Using Go-Back-N (1)</vt:lpstr>
      <vt:lpstr>Protocol Using Go-Back-N (2)</vt:lpstr>
      <vt:lpstr>Protocol Using Go-Back-N (3)</vt:lpstr>
      <vt:lpstr>Protocol Using Go-Back-N (4)</vt:lpstr>
      <vt:lpstr>Protocol Using Go-Back-N (5)</vt:lpstr>
      <vt:lpstr>Protocol Using Go-Back-N (6)</vt:lpstr>
      <vt:lpstr>Protocol Using Go-Back-N (7)</vt:lpstr>
      <vt:lpstr>Protocol Using Go-Back-N (8)</vt:lpstr>
      <vt:lpstr>Protocol Using Go-Back-N (9)</vt:lpstr>
      <vt:lpstr>Protocol Using Go-Back-N (10)</vt:lpstr>
      <vt:lpstr>Protocol Using Selective Repeat (1)</vt:lpstr>
      <vt:lpstr>Protocol Using Selective Repeat (2)</vt:lpstr>
      <vt:lpstr>Protocol Using Selective Repeat (3)</vt:lpstr>
      <vt:lpstr>Protocol Using Selective Repeat (4)</vt:lpstr>
      <vt:lpstr>Protocol Using Selective Repeat (5)</vt:lpstr>
      <vt:lpstr>Protocol Using Selective Repeat (6)</vt:lpstr>
      <vt:lpstr>Protocol Using Selective Repeat (7)</vt:lpstr>
      <vt:lpstr>Protocol Using Selective Repeat (8)</vt:lpstr>
      <vt:lpstr>Protocol Using Selective Repeat (9)</vt:lpstr>
      <vt:lpstr>Protocol Using Selective Repeat (10)</vt:lpstr>
      <vt:lpstr>Example Data Link Protocols</vt:lpstr>
      <vt:lpstr>Packet over SONET (1)</vt:lpstr>
      <vt:lpstr>Packet over SONET (2)</vt:lpstr>
      <vt:lpstr>Packet over SONET (3)</vt:lpstr>
      <vt:lpstr>Packet over SONET (4)</vt:lpstr>
      <vt:lpstr>ADSL (Asymmetric Digital  Subscriber Loop) (1)</vt:lpstr>
      <vt:lpstr>ADSL (Asymmetric Digital  Subscriber Loop) (1)</vt:lpstr>
      <vt:lpstr>End</vt:lpstr>
      <vt:lpstr>Slide 252</vt:lpstr>
      <vt:lpstr>Slide 253</vt:lpstr>
      <vt:lpstr>Slide 254</vt:lpstr>
      <vt:lpstr>Slide 255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terms:modified xsi:type="dcterms:W3CDTF">2015-07-01T08:39:08Z</dcterms:modified>
</cp:coreProperties>
</file>